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Lst>
  <p:sldSz cy="5143500" cx="9144000"/>
  <p:notesSz cx="6858000" cy="9144000"/>
  <p:embeddedFontLst>
    <p:embeddedFont>
      <p:font typeface="Lato"/>
      <p:regular r:id="rId62"/>
      <p:bold r:id="rId63"/>
      <p:italic r:id="rId64"/>
      <p:boldItalic r:id="rId6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Lato-regular.fntdata"/><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font" Target="fonts/Lato-italic.fntdata"/><Relationship Id="rId63" Type="http://schemas.openxmlformats.org/officeDocument/2006/relationships/font" Target="fonts/Lato-bold.fntdata"/><Relationship Id="rId22" Type="http://schemas.openxmlformats.org/officeDocument/2006/relationships/slide" Target="slides/slide17.xml"/><Relationship Id="rId21" Type="http://schemas.openxmlformats.org/officeDocument/2006/relationships/slide" Target="slides/slide16.xml"/><Relationship Id="rId65" Type="http://schemas.openxmlformats.org/officeDocument/2006/relationships/font" Target="fonts/Lato-boldItalic.fntdata"/><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 name="Google Shape;5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4" name="Google Shape;6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0" name="Google Shape;70;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2aa73c769de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4" name="Google Shape;94;g2aa73c769de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0" name="Google Shape;100;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 name="Google Shape;10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 name="Google Shape;11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5" name="Google Shape;11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6" name="Google Shape;12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3" name="Google Shape;13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8" name="Google Shape;13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5" name="Google Shape;19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1" name="Google Shape;201;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6" name="Google Shape;206;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2" name="Google Shape;212;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9" name="Google Shape;21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5" name="Google Shape;225;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9" name="Google Shape;239;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3" name="Google Shape;243;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9" name="Google Shape;249;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4" name="Google Shape;254;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1" name="Google Shape;261;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8" name="Google Shape;268;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4" name="Google Shape;274;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1" name="Google Shape;281;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8" name="Google Shape;288;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4" name="Google Shape;294;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9" name="Google Shape;299;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5" name="Google Shape;305;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0" name="Google Shape;310;p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7" name="Google Shape;317;p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4" name="Google Shape;324;p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1" name="Google Shape;331;p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7" name="Google Shape;337;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4" name="Google Shape;344;p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9" name="Google Shape;349;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 name="Google Shape;355;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1" name="Google Shape;361;p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7" name="Google Shape;367;p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3" name="Google Shape;373;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1" name="Google Shape;381;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9" name="Google Shape;389;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5" name="Google Shape;395;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2" name="Google Shape;402;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9" name="Google Shape;409;p5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9"/>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r"/>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4.jpg"/></Relationships>
</file>

<file path=ppt/slides/_rels/slide4.xml.rels><?xml version="1.0" encoding="UTF-8" standalone="yes"?><Relationships xmlns="http://schemas.openxmlformats.org/package/2006/relationships"><Relationship Id="rId11" Type="http://schemas.openxmlformats.org/officeDocument/2006/relationships/image" Target="../media/image20.jpg"/><Relationship Id="rId10" Type="http://schemas.openxmlformats.org/officeDocument/2006/relationships/slide" Target="/ppt/slides/slide22.xml"/><Relationship Id="rId13" Type="http://schemas.openxmlformats.org/officeDocument/2006/relationships/image" Target="../media/image18.jpg"/><Relationship Id="rId12" Type="http://schemas.openxmlformats.org/officeDocument/2006/relationships/slide" Target="/ppt/slides/slide47.xml"/><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1.jpg"/><Relationship Id="rId4" Type="http://schemas.openxmlformats.org/officeDocument/2006/relationships/slide" Target="/ppt/slides/slide30.xml"/><Relationship Id="rId9" Type="http://schemas.openxmlformats.org/officeDocument/2006/relationships/image" Target="../media/image6.jpg"/><Relationship Id="rId15" Type="http://schemas.openxmlformats.org/officeDocument/2006/relationships/image" Target="../media/image5.jpg"/><Relationship Id="rId14" Type="http://schemas.openxmlformats.org/officeDocument/2006/relationships/slide" Target="/ppt/slides/slide39.xml"/><Relationship Id="rId5" Type="http://schemas.openxmlformats.org/officeDocument/2006/relationships/image" Target="../media/image10.jpg"/><Relationship Id="rId6" Type="http://schemas.openxmlformats.org/officeDocument/2006/relationships/slide" Target="/ppt/slides/slide5.xml"/><Relationship Id="rId7" Type="http://schemas.openxmlformats.org/officeDocument/2006/relationships/image" Target="../media/image1.jpg"/><Relationship Id="rId8" Type="http://schemas.openxmlformats.org/officeDocument/2006/relationships/slide" Target="/ppt/slides/slide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1.jpg"/><Relationship Id="rId4" Type="http://schemas.openxmlformats.org/officeDocument/2006/relationships/hyperlink" Target="https://www.biblelieux.com/desert_de_juda/" TargetMode="External"/><Relationship Id="rId5" Type="http://schemas.openxmlformats.org/officeDocument/2006/relationships/hyperlink" Target="http://jeremiah-tours.com/2015/11/04/le-desert-de-judee/" TargetMode="External"/><Relationship Id="rId6" Type="http://schemas.openxmlformats.org/officeDocument/2006/relationships/hyperlink" Target="https://www.easyvoyage.com/reportage/itineraire-autour-de-la-mer-morte/le-desert-de-judee-425" TargetMode="External"/><Relationship Id="rId7" Type="http://schemas.openxmlformats.org/officeDocument/2006/relationships/hyperlink" Target="https://fr.wikipedia.org/wiki/Mont_de_la_Tentation"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1.jpg"/><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1.jpg"/><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2.jpg"/><Relationship Id="rId4" Type="http://schemas.openxmlformats.org/officeDocument/2006/relationships/hyperlink" Target="https://en.wikipedia.org/wiki/Mount_Tabor" TargetMode="External"/><Relationship Id="rId5" Type="http://schemas.openxmlformats.org/officeDocument/2006/relationships/hyperlink" Target="https://fr.wikipedia.org/wiki/Basilique_de_la_Transfiguration" TargetMode="External"/><Relationship Id="rId6" Type="http://schemas.openxmlformats.org/officeDocument/2006/relationships/hyperlink" Target="https://seletlumieretv.org/blogfeed/getpost.php?id=289"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2.jpg"/><Relationship Id="rId4" Type="http://schemas.openxmlformats.org/officeDocument/2006/relationships/image" Target="../media/image29.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2.jpg"/><Relationship Id="rId4" Type="http://schemas.openxmlformats.org/officeDocument/2006/relationships/image" Target="../media/image3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5.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2.jpg"/><Relationship Id="rId4" Type="http://schemas.openxmlformats.org/officeDocument/2006/relationships/image" Target="../media/image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2.jpg"/><Relationship Id="rId4" Type="http://schemas.openxmlformats.org/officeDocument/2006/relationships/image" Target="../media/image22.jpg"/><Relationship Id="rId5" Type="http://schemas.openxmlformats.org/officeDocument/2006/relationships/hyperlink" Target="https://en.wikipedia.org/wiki/Mount_Tabor" TargetMode="External"/><Relationship Id="rId6" Type="http://schemas.openxmlformats.org/officeDocument/2006/relationships/hyperlink" Target="https://fr.wikipedia.org/wiki/Basilique_de_la_Transfiguration" TargetMode="External"/><Relationship Id="rId7" Type="http://schemas.openxmlformats.org/officeDocument/2006/relationships/hyperlink" Target="https://seletlumieretv.org/blogfeed/getpost.php?id=289"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2.jpg"/><Relationship Id="rId4" Type="http://schemas.openxmlformats.org/officeDocument/2006/relationships/image" Target="../media/image3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7.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7.jpg"/><Relationship Id="rId4" Type="http://schemas.openxmlformats.org/officeDocument/2006/relationships/image" Target="../media/image3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7.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8.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7.jpg"/><Relationship Id="rId4" Type="http://schemas.openxmlformats.org/officeDocument/2006/relationships/hyperlink" Target="https://fr.wikipedia.org/wiki/Mur_des_Lamentations#Construction_du_mur"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7.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14.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1.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1.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31.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0.jpg"/><Relationship Id="rId4" Type="http://schemas.openxmlformats.org/officeDocument/2006/relationships/image" Target="../media/image36.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31.jpg"/><Relationship Id="rId4" Type="http://schemas.openxmlformats.org/officeDocument/2006/relationships/hyperlink" Target="https://www.britannica.com/place/Nazareth-Israel" TargetMode="External"/><Relationship Id="rId5" Type="http://schemas.openxmlformats.org/officeDocument/2006/relationships/hyperlink" Target="https://fr.wikipedia.org/wiki/Nazareth" TargetMode="External"/><Relationship Id="rId6" Type="http://schemas.openxmlformats.org/officeDocument/2006/relationships/hyperlink" Target="https://en.wikipedia.org/wiki/Greek_Orthodox_Church_of_the_Annunciation"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35.jpg"/><Relationship Id="rId4" Type="http://schemas.openxmlformats.org/officeDocument/2006/relationships/image" Target="../media/image47.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40.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39.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14.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45.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44.jpg"/><Relationship Id="rId4" Type="http://schemas.openxmlformats.org/officeDocument/2006/relationships/image" Target="../media/image50.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44.jpg"/><Relationship Id="rId4" Type="http://schemas.openxmlformats.org/officeDocument/2006/relationships/image" Target="../media/image50.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44.jpg"/><Relationship Id="rId4" Type="http://schemas.openxmlformats.org/officeDocument/2006/relationships/hyperlink" Target="https://www.larousse.fr/encyclopedie/ville/J%C3%A9rusalem/125871" TargetMode="External"/><Relationship Id="rId5" Type="http://schemas.openxmlformats.org/officeDocument/2006/relationships/hyperlink" Target="https://en.wikipedia.org/wiki/Jerusalem" TargetMode="External"/><Relationship Id="rId6" Type="http://schemas.openxmlformats.org/officeDocument/2006/relationships/hyperlink" Target="https://www.universalis.fr/encyclopedie/jerusalem/"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52.jpg"/><Relationship Id="rId4" Type="http://schemas.openxmlformats.org/officeDocument/2006/relationships/image" Target="../media/image60.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 Id="rId3" Type="http://schemas.openxmlformats.org/officeDocument/2006/relationships/image" Target="../media/image51.jpg"/><Relationship Id="rId4" Type="http://schemas.openxmlformats.org/officeDocument/2006/relationships/image" Target="../media/image55.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45.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14.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48.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57.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62.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53.jpg"/><Relationship Id="rId4" Type="http://schemas.openxmlformats.org/officeDocument/2006/relationships/image" Target="../media/image64.jpg"/><Relationship Id="rId5" Type="http://schemas.openxmlformats.org/officeDocument/2006/relationships/image" Target="../media/image65.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53.jpg"/><Relationship Id="rId4" Type="http://schemas.openxmlformats.org/officeDocument/2006/relationships/image" Target="../media/image67.jpg"/><Relationship Id="rId5" Type="http://schemas.openxmlformats.org/officeDocument/2006/relationships/image" Target="../media/image63.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 Id="rId3" Type="http://schemas.openxmlformats.org/officeDocument/2006/relationships/image" Target="../media/image53.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 Id="rId3" Type="http://schemas.openxmlformats.org/officeDocument/2006/relationships/image" Target="../media/image48.jpg"/><Relationship Id="rId4" Type="http://schemas.openxmlformats.org/officeDocument/2006/relationships/image" Target="../media/image18.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 Id="rId3" Type="http://schemas.openxmlformats.org/officeDocument/2006/relationships/image" Target="../media/image53.jpg"/><Relationship Id="rId4" Type="http://schemas.openxmlformats.org/officeDocument/2006/relationships/image" Target="../media/image48.jpg"/><Relationship Id="rId5" Type="http://schemas.openxmlformats.org/officeDocument/2006/relationships/image" Target="../media/image66.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0" y="200200"/>
            <a:ext cx="4065600" cy="3777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4200">
                <a:solidFill>
                  <a:srgbClr val="FFFFFF"/>
                </a:solidFill>
              </a:rPr>
              <a:t>Pèlerinage</a:t>
            </a:r>
            <a:br>
              <a:rPr lang="fr" sz="4200">
                <a:solidFill>
                  <a:srgbClr val="FFFFFF"/>
                </a:solidFill>
              </a:rPr>
            </a:br>
            <a:r>
              <a:rPr lang="fr" sz="4200">
                <a:solidFill>
                  <a:srgbClr val="FFFFFF"/>
                </a:solidFill>
              </a:rPr>
              <a:t>en</a:t>
            </a:r>
            <a:br>
              <a:rPr lang="fr" sz="4200">
                <a:solidFill>
                  <a:srgbClr val="FFFFFF"/>
                </a:solidFill>
              </a:rPr>
            </a:br>
            <a:r>
              <a:rPr lang="fr" sz="4200">
                <a:solidFill>
                  <a:srgbClr val="FFFFFF"/>
                </a:solidFill>
              </a:rPr>
              <a:t>ISRAËL</a:t>
            </a:r>
            <a:endParaRPr sz="4200">
              <a:solidFill>
                <a:srgbClr val="FFFFFF"/>
              </a:solidFill>
            </a:endParaRPr>
          </a:p>
          <a:p>
            <a:pPr indent="0" lvl="0" marL="0" rtl="0" algn="ctr">
              <a:lnSpc>
                <a:spcPct val="100000"/>
              </a:lnSpc>
              <a:spcBef>
                <a:spcPts val="0"/>
              </a:spcBef>
              <a:spcAft>
                <a:spcPts val="0"/>
              </a:spcAft>
              <a:buSzPts val="5200"/>
              <a:buNone/>
            </a:pPr>
            <a:br>
              <a:rPr lang="fr" sz="4200">
                <a:solidFill>
                  <a:srgbClr val="FFFFFF"/>
                </a:solidFill>
              </a:rPr>
            </a:br>
            <a:r>
              <a:rPr lang="fr" sz="4200">
                <a:solidFill>
                  <a:srgbClr val="FFFFFF"/>
                </a:solidFill>
              </a:rPr>
              <a:t> Carême</a:t>
            </a:r>
            <a:endParaRPr sz="4200">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8" name="Shape 58"/>
        <p:cNvGrpSpPr/>
        <p:nvPr/>
      </p:nvGrpSpPr>
      <p:grpSpPr>
        <a:xfrm>
          <a:off x="0" y="0"/>
          <a:ext cx="0" cy="0"/>
          <a:chOff x="0" y="0"/>
          <a:chExt cx="0" cy="0"/>
        </a:xfrm>
      </p:grpSpPr>
      <p:sp>
        <p:nvSpPr>
          <p:cNvPr id="59" name="Google Shape;59;p14"/>
          <p:cNvSpPr txBox="1"/>
          <p:nvPr>
            <p:ph type="ctrTitle"/>
          </p:nvPr>
        </p:nvSpPr>
        <p:spPr>
          <a:xfrm>
            <a:off x="2622225" y="186800"/>
            <a:ext cx="4372800" cy="930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a:t>Es-tu prêt(e)?</a:t>
            </a:r>
            <a:endParaRPr/>
          </a:p>
        </p:txBody>
      </p:sp>
      <p:sp>
        <p:nvSpPr>
          <p:cNvPr id="60" name="Google Shape;60;p14"/>
          <p:cNvSpPr txBox="1"/>
          <p:nvPr>
            <p:ph idx="1" type="subTitle"/>
          </p:nvPr>
        </p:nvSpPr>
        <p:spPr>
          <a:xfrm>
            <a:off x="530350" y="2827103"/>
            <a:ext cx="2951400" cy="1197000"/>
          </a:xfrm>
          <a:prstGeom prst="rect">
            <a:avLst/>
          </a:prstGeom>
          <a:solidFill>
            <a:srgbClr val="000000"/>
          </a:solid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fr">
                <a:solidFill>
                  <a:srgbClr val="FFFF00"/>
                </a:solidFill>
              </a:rPr>
              <a:t>Qu’est-ce qu’un pèlerinage?</a:t>
            </a:r>
            <a:endParaRPr b="1">
              <a:solidFill>
                <a:srgbClr val="FFFF00"/>
              </a:solidFill>
            </a:endParaRPr>
          </a:p>
          <a:p>
            <a:pPr indent="0" lvl="0" marL="0" rtl="0" algn="ctr">
              <a:lnSpc>
                <a:spcPct val="100000"/>
              </a:lnSpc>
              <a:spcBef>
                <a:spcPts val="0"/>
              </a:spcBef>
              <a:spcAft>
                <a:spcPts val="0"/>
              </a:spcAft>
              <a:buSzPts val="2800"/>
              <a:buNone/>
            </a:pPr>
            <a:r>
              <a:t/>
            </a:r>
            <a:endParaRPr b="1">
              <a:solidFill>
                <a:srgbClr val="FFFF00"/>
              </a:solidFill>
              <a:highlight>
                <a:srgbClr val="FFFFFF"/>
              </a:highlight>
            </a:endParaRPr>
          </a:p>
        </p:txBody>
      </p:sp>
      <p:sp>
        <p:nvSpPr>
          <p:cNvPr id="61" name="Google Shape;61;p14"/>
          <p:cNvSpPr txBox="1"/>
          <p:nvPr/>
        </p:nvSpPr>
        <p:spPr>
          <a:xfrm>
            <a:off x="5514425" y="2660150"/>
            <a:ext cx="3000000" cy="1530900"/>
          </a:xfrm>
          <a:prstGeom prst="rect">
            <a:avLst/>
          </a:prstGeom>
          <a:solidFill>
            <a:srgbClr val="0000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800"/>
              <a:buFont typeface="Arial"/>
              <a:buNone/>
            </a:pPr>
            <a:r>
              <a:rPr b="1" i="0" lang="fr" sz="2800" u="none" cap="none" strike="noStrike">
                <a:solidFill>
                  <a:srgbClr val="FFFFFF"/>
                </a:solidFill>
                <a:latin typeface="Arial"/>
                <a:ea typeface="Arial"/>
                <a:cs typeface="Arial"/>
                <a:sym typeface="Arial"/>
              </a:rPr>
              <a:t>Comment se préparer pour un pèlerinage?</a:t>
            </a:r>
            <a:endParaRPr b="1" i="0" sz="1400" u="none" cap="none" strike="noStrike">
              <a:solidFill>
                <a:srgbClr val="FFFFFF"/>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5" name="Shape 65"/>
        <p:cNvGrpSpPr/>
        <p:nvPr/>
      </p:nvGrpSpPr>
      <p:grpSpPr>
        <a:xfrm>
          <a:off x="0" y="0"/>
          <a:ext cx="0" cy="0"/>
          <a:chOff x="0" y="0"/>
          <a:chExt cx="0" cy="0"/>
        </a:xfrm>
      </p:grpSpPr>
      <p:sp>
        <p:nvSpPr>
          <p:cNvPr id="66" name="Google Shape;66;p15"/>
          <p:cNvSpPr txBox="1"/>
          <p:nvPr>
            <p:ph type="ctrTitle"/>
          </p:nvPr>
        </p:nvSpPr>
        <p:spPr>
          <a:xfrm>
            <a:off x="0" y="1947525"/>
            <a:ext cx="2951400" cy="141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b="1" lang="fr" sz="5100">
                <a:solidFill>
                  <a:srgbClr val="FFFF00"/>
                </a:solidFill>
              </a:rPr>
              <a:t>Départ</a:t>
            </a:r>
            <a:endParaRPr b="1" sz="5100">
              <a:solidFill>
                <a:srgbClr val="FFFF00"/>
              </a:solidFill>
            </a:endParaRPr>
          </a:p>
        </p:txBody>
      </p:sp>
      <p:sp>
        <p:nvSpPr>
          <p:cNvPr id="67" name="Google Shape;67;p15"/>
          <p:cNvSpPr txBox="1"/>
          <p:nvPr>
            <p:ph idx="1" type="subTitle"/>
          </p:nvPr>
        </p:nvSpPr>
        <p:spPr>
          <a:xfrm>
            <a:off x="155025" y="3111750"/>
            <a:ext cx="3893100" cy="1713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fr">
                <a:solidFill>
                  <a:srgbClr val="FFFFFF"/>
                </a:solidFill>
              </a:rPr>
              <a:t>On prend l’avion : destination Israël!</a:t>
            </a:r>
            <a:br>
              <a:rPr lang="fr">
                <a:solidFill>
                  <a:srgbClr val="FFFFFF"/>
                </a:solidFill>
              </a:rPr>
            </a:br>
            <a:endParaRPr>
              <a:solidFill>
                <a:srgbClr val="FFFF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1" name="Shape 71"/>
        <p:cNvGrpSpPr/>
        <p:nvPr/>
      </p:nvGrpSpPr>
      <p:grpSpPr>
        <a:xfrm>
          <a:off x="0" y="0"/>
          <a:ext cx="0" cy="0"/>
          <a:chOff x="0" y="0"/>
          <a:chExt cx="0" cy="0"/>
        </a:xfrm>
      </p:grpSpPr>
      <p:sp>
        <p:nvSpPr>
          <p:cNvPr id="72" name="Google Shape;72;p16"/>
          <p:cNvSpPr txBox="1"/>
          <p:nvPr>
            <p:ph type="ctrTitle"/>
          </p:nvPr>
        </p:nvSpPr>
        <p:spPr>
          <a:xfrm>
            <a:off x="2895150" y="141650"/>
            <a:ext cx="2570700" cy="12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b="1" lang="fr" sz="3700"/>
              <a:t>Pèlerinage</a:t>
            </a:r>
            <a:br>
              <a:rPr b="1" lang="fr" sz="3700"/>
            </a:br>
            <a:r>
              <a:rPr b="1" lang="fr" sz="3700"/>
              <a:t>Israël</a:t>
            </a:r>
            <a:endParaRPr b="1" i="1" sz="1000"/>
          </a:p>
        </p:txBody>
      </p:sp>
      <p:sp>
        <p:nvSpPr>
          <p:cNvPr id="73" name="Google Shape;73;p16"/>
          <p:cNvSpPr txBox="1"/>
          <p:nvPr/>
        </p:nvSpPr>
        <p:spPr>
          <a:xfrm>
            <a:off x="115075" y="57200"/>
            <a:ext cx="3171900" cy="497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fr" sz="1400" u="none" cap="none" strike="noStrike">
                <a:solidFill>
                  <a:srgbClr val="FFFFFF"/>
                </a:solidFill>
                <a:latin typeface="Lato"/>
                <a:ea typeface="Lato"/>
                <a:cs typeface="Lato"/>
                <a:sym typeface="Lato"/>
              </a:rPr>
              <a:t>Semaine 1 :  d</a:t>
            </a:r>
            <a:r>
              <a:rPr b="0" i="0" lang="fr" sz="1400" u="none" cap="none" strike="noStrike">
                <a:solidFill>
                  <a:srgbClr val="FFFFFF"/>
                </a:solidFill>
                <a:latin typeface="Lato"/>
                <a:ea typeface="Lato"/>
                <a:cs typeface="Lato"/>
                <a:sym typeface="Lato"/>
              </a:rPr>
              <a:t>ésert de Judée</a:t>
            </a:r>
            <a:br>
              <a:rPr b="0" i="0" lang="fr" sz="1400" u="none" cap="none" strike="noStrike">
                <a:solidFill>
                  <a:srgbClr val="FFFFFF"/>
                </a:solidFill>
                <a:latin typeface="Lato"/>
                <a:ea typeface="Lato"/>
                <a:cs typeface="Lato"/>
                <a:sym typeface="Lato"/>
              </a:rPr>
            </a:br>
            <a:endParaRPr b="0" i="0" sz="1400" u="none" cap="none" strike="noStrike">
              <a:solidFill>
                <a:srgbClr val="FFFFFF"/>
              </a:solidFill>
              <a:latin typeface="Lato"/>
              <a:ea typeface="Lato"/>
              <a:cs typeface="Lato"/>
              <a:sym typeface="Lato"/>
            </a:endParaRPr>
          </a:p>
        </p:txBody>
      </p:sp>
      <p:sp>
        <p:nvSpPr>
          <p:cNvPr id="74" name="Google Shape;74;p16"/>
          <p:cNvSpPr txBox="1"/>
          <p:nvPr/>
        </p:nvSpPr>
        <p:spPr>
          <a:xfrm>
            <a:off x="58050" y="1732500"/>
            <a:ext cx="2285100" cy="378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fr" sz="1400" u="none" cap="none" strike="noStrike">
                <a:solidFill>
                  <a:srgbClr val="FFFFFF"/>
                </a:solidFill>
                <a:latin typeface="Lato"/>
                <a:ea typeface="Lato"/>
                <a:cs typeface="Lato"/>
                <a:sym typeface="Lato"/>
              </a:rPr>
              <a:t>Semaine 2 :  </a:t>
            </a:r>
            <a:r>
              <a:rPr b="0" i="0" lang="fr" sz="1400" u="none" cap="none" strike="noStrike">
                <a:solidFill>
                  <a:srgbClr val="FFFFFF"/>
                </a:solidFill>
                <a:latin typeface="Lato"/>
                <a:ea typeface="Lato"/>
                <a:cs typeface="Lato"/>
                <a:sym typeface="Lato"/>
              </a:rPr>
              <a:t>Mont Thabor</a:t>
            </a:r>
            <a:endParaRPr b="0" i="0" sz="1400" u="none" cap="none" strike="noStrike">
              <a:solidFill>
                <a:srgbClr val="FFFFFF"/>
              </a:solidFill>
              <a:latin typeface="Lato"/>
              <a:ea typeface="Lato"/>
              <a:cs typeface="Lato"/>
              <a:sym typeface="Lato"/>
            </a:endParaRPr>
          </a:p>
        </p:txBody>
      </p:sp>
      <p:sp>
        <p:nvSpPr>
          <p:cNvPr id="75" name="Google Shape;75;p16"/>
          <p:cNvSpPr txBox="1"/>
          <p:nvPr/>
        </p:nvSpPr>
        <p:spPr>
          <a:xfrm>
            <a:off x="58050" y="3360363"/>
            <a:ext cx="4545000" cy="378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fr" sz="1400" u="none" cap="none" strike="noStrike">
                <a:solidFill>
                  <a:srgbClr val="FFFFFF"/>
                </a:solidFill>
                <a:latin typeface="Lato"/>
                <a:ea typeface="Lato"/>
                <a:cs typeface="Lato"/>
                <a:sym typeface="Lato"/>
              </a:rPr>
              <a:t>Semaine  3 :</a:t>
            </a:r>
            <a:r>
              <a:rPr b="0" i="0" lang="fr" sz="1400" u="none" cap="none" strike="noStrike">
                <a:solidFill>
                  <a:srgbClr val="FFFFFF"/>
                </a:solidFill>
                <a:latin typeface="Lato"/>
                <a:ea typeface="Lato"/>
                <a:cs typeface="Lato"/>
                <a:sym typeface="Lato"/>
              </a:rPr>
              <a:t>Temple de Jérusalem/Mur des Lamentations</a:t>
            </a:r>
            <a:br>
              <a:rPr b="0" i="0" lang="fr" sz="1400" u="none" cap="none" strike="noStrike">
                <a:solidFill>
                  <a:srgbClr val="FFFFFF"/>
                </a:solidFill>
                <a:latin typeface="Lato"/>
                <a:ea typeface="Lato"/>
                <a:cs typeface="Lato"/>
                <a:sym typeface="Lato"/>
              </a:rPr>
            </a:br>
            <a:endParaRPr b="0" i="0" sz="1400" u="none" cap="none" strike="noStrike">
              <a:solidFill>
                <a:srgbClr val="FFFFFF"/>
              </a:solidFill>
              <a:latin typeface="Lato"/>
              <a:ea typeface="Lato"/>
              <a:cs typeface="Lato"/>
              <a:sym typeface="Lato"/>
            </a:endParaRPr>
          </a:p>
        </p:txBody>
      </p:sp>
      <p:sp>
        <p:nvSpPr>
          <p:cNvPr id="76" name="Google Shape;76;p16"/>
          <p:cNvSpPr txBox="1"/>
          <p:nvPr/>
        </p:nvSpPr>
        <p:spPr>
          <a:xfrm>
            <a:off x="7072900" y="57200"/>
            <a:ext cx="1935000" cy="378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fr" sz="1400" u="none" cap="none" strike="noStrike">
                <a:solidFill>
                  <a:srgbClr val="000000"/>
                </a:solidFill>
                <a:latin typeface="Lato"/>
                <a:ea typeface="Lato"/>
                <a:cs typeface="Lato"/>
                <a:sym typeface="Lato"/>
              </a:rPr>
              <a:t>Semaine 4 :  </a:t>
            </a:r>
            <a:r>
              <a:rPr b="0" i="0" lang="fr" sz="1400" u="none" cap="none" strike="noStrike">
                <a:solidFill>
                  <a:srgbClr val="000000"/>
                </a:solidFill>
                <a:latin typeface="Lato"/>
                <a:ea typeface="Lato"/>
                <a:cs typeface="Lato"/>
                <a:sym typeface="Lato"/>
              </a:rPr>
              <a:t>Nazareth</a:t>
            </a:r>
            <a:br>
              <a:rPr b="0" i="0" lang="fr" sz="1400" u="none" cap="none" strike="noStrike">
                <a:solidFill>
                  <a:srgbClr val="000000"/>
                </a:solidFill>
                <a:latin typeface="Lato"/>
                <a:ea typeface="Lato"/>
                <a:cs typeface="Lato"/>
                <a:sym typeface="Lato"/>
              </a:rPr>
            </a:br>
            <a:endParaRPr b="0" i="0" sz="1400" u="none" cap="none" strike="noStrike">
              <a:solidFill>
                <a:srgbClr val="000000"/>
              </a:solidFill>
              <a:latin typeface="Lato"/>
              <a:ea typeface="Lato"/>
              <a:cs typeface="Lato"/>
              <a:sym typeface="Lato"/>
            </a:endParaRPr>
          </a:p>
        </p:txBody>
      </p:sp>
      <p:pic>
        <p:nvPicPr>
          <p:cNvPr id="77" name="Google Shape;77;p16">
            <a:hlinkClick action="ppaction://hlinksldjump" r:id="rId4"/>
          </p:cNvPr>
          <p:cNvPicPr preferRelativeResize="0"/>
          <p:nvPr/>
        </p:nvPicPr>
        <p:blipFill rotWithShape="1">
          <a:blip r:embed="rId5">
            <a:alphaModFix/>
          </a:blip>
          <a:srcRect b="0" l="0" r="0" t="0"/>
          <a:stretch/>
        </p:blipFill>
        <p:spPr>
          <a:xfrm>
            <a:off x="7109275" y="386925"/>
            <a:ext cx="1862250" cy="1396675"/>
          </a:xfrm>
          <a:prstGeom prst="rect">
            <a:avLst/>
          </a:prstGeom>
          <a:noFill/>
          <a:ln cap="flat" cmpd="sng" w="38100">
            <a:solidFill>
              <a:srgbClr val="000000"/>
            </a:solidFill>
            <a:prstDash val="solid"/>
            <a:round/>
            <a:headEnd len="sm" w="sm" type="none"/>
            <a:tailEnd len="sm" w="sm" type="none"/>
          </a:ln>
        </p:spPr>
      </p:pic>
      <p:pic>
        <p:nvPicPr>
          <p:cNvPr id="78" name="Google Shape;78;p16">
            <a:hlinkClick action="ppaction://hlinksldjump" r:id="rId6"/>
          </p:cNvPr>
          <p:cNvPicPr preferRelativeResize="0"/>
          <p:nvPr/>
        </p:nvPicPr>
        <p:blipFill rotWithShape="1">
          <a:blip r:embed="rId7">
            <a:alphaModFix/>
          </a:blip>
          <a:srcRect b="0" l="0" r="0" t="0"/>
          <a:stretch/>
        </p:blipFill>
        <p:spPr>
          <a:xfrm>
            <a:off x="115075" y="386926"/>
            <a:ext cx="1712350" cy="1284262"/>
          </a:xfrm>
          <a:prstGeom prst="rect">
            <a:avLst/>
          </a:prstGeom>
          <a:noFill/>
          <a:ln cap="flat" cmpd="sng" w="38100">
            <a:solidFill>
              <a:srgbClr val="00FFFF"/>
            </a:solidFill>
            <a:prstDash val="solid"/>
            <a:round/>
            <a:headEnd len="sm" w="sm" type="none"/>
            <a:tailEnd len="sm" w="sm" type="none"/>
          </a:ln>
        </p:spPr>
      </p:pic>
      <p:pic>
        <p:nvPicPr>
          <p:cNvPr id="79" name="Google Shape;79;p16">
            <a:hlinkClick action="ppaction://hlinksldjump" r:id="rId8"/>
          </p:cNvPr>
          <p:cNvPicPr preferRelativeResize="0"/>
          <p:nvPr/>
        </p:nvPicPr>
        <p:blipFill rotWithShape="1">
          <a:blip r:embed="rId9">
            <a:alphaModFix/>
          </a:blip>
          <a:srcRect b="0" l="0" r="0" t="0"/>
          <a:stretch/>
        </p:blipFill>
        <p:spPr>
          <a:xfrm>
            <a:off x="115101" y="2088950"/>
            <a:ext cx="1712350" cy="1284249"/>
          </a:xfrm>
          <a:prstGeom prst="rect">
            <a:avLst/>
          </a:prstGeom>
          <a:noFill/>
          <a:ln cap="flat" cmpd="sng" w="38100">
            <a:solidFill>
              <a:srgbClr val="FFFF00"/>
            </a:solidFill>
            <a:prstDash val="solid"/>
            <a:round/>
            <a:headEnd len="sm" w="sm" type="none"/>
            <a:tailEnd len="sm" w="sm" type="none"/>
          </a:ln>
        </p:spPr>
      </p:pic>
      <p:pic>
        <p:nvPicPr>
          <p:cNvPr id="80" name="Google Shape;80;p16">
            <a:hlinkClick action="ppaction://hlinksldjump" r:id="rId10"/>
          </p:cNvPr>
          <p:cNvPicPr preferRelativeResize="0"/>
          <p:nvPr/>
        </p:nvPicPr>
        <p:blipFill rotWithShape="1">
          <a:blip r:embed="rId11">
            <a:alphaModFix/>
          </a:blip>
          <a:srcRect b="0" l="0" r="0" t="0"/>
          <a:stretch/>
        </p:blipFill>
        <p:spPr>
          <a:xfrm>
            <a:off x="115100" y="3698312"/>
            <a:ext cx="1712350" cy="1284249"/>
          </a:xfrm>
          <a:prstGeom prst="rect">
            <a:avLst/>
          </a:prstGeom>
          <a:noFill/>
          <a:ln cap="flat" cmpd="sng" w="38100">
            <a:solidFill>
              <a:srgbClr val="0000FF"/>
            </a:solidFill>
            <a:prstDash val="solid"/>
            <a:round/>
            <a:headEnd len="sm" w="sm" type="none"/>
            <a:tailEnd len="sm" w="sm" type="none"/>
          </a:ln>
        </p:spPr>
      </p:pic>
      <p:sp>
        <p:nvSpPr>
          <p:cNvPr id="81" name="Google Shape;81;p16"/>
          <p:cNvSpPr txBox="1"/>
          <p:nvPr/>
        </p:nvSpPr>
        <p:spPr>
          <a:xfrm>
            <a:off x="4851600" y="1780938"/>
            <a:ext cx="4292400" cy="378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fr" sz="1400" u="none" cap="none" strike="noStrike">
                <a:solidFill>
                  <a:srgbClr val="000000"/>
                </a:solidFill>
                <a:latin typeface="Lato"/>
                <a:ea typeface="Lato"/>
                <a:cs typeface="Lato"/>
                <a:sym typeface="Lato"/>
              </a:rPr>
              <a:t>Semaine 5 : </a:t>
            </a:r>
            <a:endParaRPr b="0" i="0" sz="1400" u="none" cap="none" strike="noStrike">
              <a:solidFill>
                <a:srgbClr val="000000"/>
              </a:solidFill>
              <a:latin typeface="Lato"/>
              <a:ea typeface="Lato"/>
              <a:cs typeface="Lato"/>
              <a:sym typeface="Lato"/>
            </a:endParaRPr>
          </a:p>
        </p:txBody>
      </p:sp>
      <p:sp>
        <p:nvSpPr>
          <p:cNvPr id="82" name="Google Shape;82;p16"/>
          <p:cNvSpPr txBox="1"/>
          <p:nvPr/>
        </p:nvSpPr>
        <p:spPr>
          <a:xfrm>
            <a:off x="5887875" y="1754163"/>
            <a:ext cx="3009600" cy="378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fr" sz="1400" u="none" cap="none" strike="noStrike">
                <a:solidFill>
                  <a:schemeClr val="dk1"/>
                </a:solidFill>
                <a:latin typeface="Lato"/>
                <a:ea typeface="Lato"/>
                <a:cs typeface="Lato"/>
                <a:sym typeface="Lato"/>
              </a:rPr>
              <a:t>Dimanche des Rameaux : Jérusalem</a:t>
            </a:r>
            <a:endParaRPr b="1" i="0" sz="1400" u="none"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rgbClr val="000000"/>
              </a:solidFill>
              <a:latin typeface="Lato"/>
              <a:ea typeface="Lato"/>
              <a:cs typeface="Lato"/>
              <a:sym typeface="Lato"/>
            </a:endParaRPr>
          </a:p>
        </p:txBody>
      </p:sp>
      <p:pic>
        <p:nvPicPr>
          <p:cNvPr id="83" name="Google Shape;83;p16">
            <a:hlinkClick action="ppaction://hlinksldjump" r:id="rId12"/>
          </p:cNvPr>
          <p:cNvPicPr preferRelativeResize="0"/>
          <p:nvPr/>
        </p:nvPicPr>
        <p:blipFill rotWithShape="1">
          <a:blip r:embed="rId13">
            <a:alphaModFix/>
          </a:blip>
          <a:srcRect b="18145" l="0" r="0" t="30129"/>
          <a:stretch/>
        </p:blipFill>
        <p:spPr>
          <a:xfrm>
            <a:off x="7109350" y="3738664"/>
            <a:ext cx="1862100" cy="1284250"/>
          </a:xfrm>
          <a:prstGeom prst="rect">
            <a:avLst/>
          </a:prstGeom>
          <a:noFill/>
          <a:ln cap="flat" cmpd="sng" w="38100">
            <a:solidFill>
              <a:srgbClr val="FF0000"/>
            </a:solidFill>
            <a:prstDash val="solid"/>
            <a:round/>
            <a:headEnd len="sm" w="sm" type="none"/>
            <a:tailEnd len="sm" w="sm" type="none"/>
          </a:ln>
        </p:spPr>
      </p:pic>
      <p:pic>
        <p:nvPicPr>
          <p:cNvPr id="84" name="Google Shape;84;p16">
            <a:hlinkClick action="ppaction://hlinksldjump" r:id="rId14"/>
          </p:cNvPr>
          <p:cNvPicPr preferRelativeResize="0"/>
          <p:nvPr/>
        </p:nvPicPr>
        <p:blipFill rotWithShape="1">
          <a:blip r:embed="rId15">
            <a:alphaModFix/>
          </a:blip>
          <a:srcRect b="0" l="0" r="0" t="0"/>
          <a:stretch/>
        </p:blipFill>
        <p:spPr>
          <a:xfrm>
            <a:off x="7109275" y="2136737"/>
            <a:ext cx="1862250" cy="1188675"/>
          </a:xfrm>
          <a:prstGeom prst="rect">
            <a:avLst/>
          </a:prstGeom>
          <a:noFill/>
          <a:ln cap="flat" cmpd="sng" w="38100">
            <a:solidFill>
              <a:srgbClr val="FF00FF"/>
            </a:solidFill>
            <a:prstDash val="solid"/>
            <a:round/>
            <a:headEnd len="sm" w="sm" type="none"/>
            <a:tailEnd len="sm" w="sm" type="none"/>
          </a:ln>
        </p:spPr>
      </p:pic>
      <p:cxnSp>
        <p:nvCxnSpPr>
          <p:cNvPr id="85" name="Google Shape;85;p16"/>
          <p:cNvCxnSpPr>
            <a:endCxn id="78" idx="3"/>
          </p:cNvCxnSpPr>
          <p:nvPr/>
        </p:nvCxnSpPr>
        <p:spPr>
          <a:xfrm rot="10800000">
            <a:off x="1827425" y="1029057"/>
            <a:ext cx="3828600" cy="2400600"/>
          </a:xfrm>
          <a:prstGeom prst="straightConnector1">
            <a:avLst/>
          </a:prstGeom>
          <a:noFill/>
          <a:ln cap="flat" cmpd="sng" w="38100">
            <a:solidFill>
              <a:srgbClr val="00FFFF"/>
            </a:solidFill>
            <a:prstDash val="solid"/>
            <a:round/>
            <a:headEnd len="med" w="med" type="oval"/>
            <a:tailEnd len="med" w="med" type="stealth"/>
          </a:ln>
        </p:spPr>
      </p:cxnSp>
      <p:cxnSp>
        <p:nvCxnSpPr>
          <p:cNvPr id="86" name="Google Shape;86;p16"/>
          <p:cNvCxnSpPr>
            <a:endCxn id="79" idx="3"/>
          </p:cNvCxnSpPr>
          <p:nvPr/>
        </p:nvCxnSpPr>
        <p:spPr>
          <a:xfrm flipH="1">
            <a:off x="1827451" y="943075"/>
            <a:ext cx="4449600" cy="1788000"/>
          </a:xfrm>
          <a:prstGeom prst="straightConnector1">
            <a:avLst/>
          </a:prstGeom>
          <a:noFill/>
          <a:ln cap="flat" cmpd="sng" w="38100">
            <a:solidFill>
              <a:srgbClr val="FFFF00"/>
            </a:solidFill>
            <a:prstDash val="solid"/>
            <a:round/>
            <a:headEnd len="sm" w="sm" type="none"/>
            <a:tailEnd len="med" w="med" type="triangle"/>
          </a:ln>
        </p:spPr>
      </p:cxnSp>
      <p:cxnSp>
        <p:nvCxnSpPr>
          <p:cNvPr id="87" name="Google Shape;87;p16"/>
          <p:cNvCxnSpPr>
            <a:endCxn id="80" idx="3"/>
          </p:cNvCxnSpPr>
          <p:nvPr/>
        </p:nvCxnSpPr>
        <p:spPr>
          <a:xfrm flipH="1">
            <a:off x="1827450" y="3914737"/>
            <a:ext cx="3297000" cy="425700"/>
          </a:xfrm>
          <a:prstGeom prst="straightConnector1">
            <a:avLst/>
          </a:prstGeom>
          <a:noFill/>
          <a:ln cap="flat" cmpd="sng" w="38100">
            <a:solidFill>
              <a:srgbClr val="0000FF"/>
            </a:solidFill>
            <a:prstDash val="solid"/>
            <a:round/>
            <a:headEnd len="sm" w="sm" type="none"/>
            <a:tailEnd len="med" w="med" type="triangle"/>
          </a:ln>
        </p:spPr>
      </p:cxnSp>
      <p:cxnSp>
        <p:nvCxnSpPr>
          <p:cNvPr id="88" name="Google Shape;88;p16"/>
          <p:cNvCxnSpPr/>
          <p:nvPr/>
        </p:nvCxnSpPr>
        <p:spPr>
          <a:xfrm flipH="1" rot="10800000">
            <a:off x="4992700" y="2792526"/>
            <a:ext cx="2089800" cy="884700"/>
          </a:xfrm>
          <a:prstGeom prst="straightConnector1">
            <a:avLst/>
          </a:prstGeom>
          <a:noFill/>
          <a:ln cap="flat" cmpd="sng" w="38100">
            <a:solidFill>
              <a:srgbClr val="FF00FF"/>
            </a:solidFill>
            <a:prstDash val="solid"/>
            <a:round/>
            <a:headEnd len="sm" w="sm" type="none"/>
            <a:tailEnd len="med" w="med" type="triangle"/>
          </a:ln>
        </p:spPr>
      </p:cxnSp>
      <p:cxnSp>
        <p:nvCxnSpPr>
          <p:cNvPr id="89" name="Google Shape;89;p16"/>
          <p:cNvCxnSpPr>
            <a:endCxn id="77" idx="1"/>
          </p:cNvCxnSpPr>
          <p:nvPr/>
        </p:nvCxnSpPr>
        <p:spPr>
          <a:xfrm>
            <a:off x="5638675" y="933463"/>
            <a:ext cx="1470600" cy="151800"/>
          </a:xfrm>
          <a:prstGeom prst="straightConnector1">
            <a:avLst/>
          </a:prstGeom>
          <a:noFill/>
          <a:ln cap="flat" cmpd="sng" w="38100">
            <a:solidFill>
              <a:srgbClr val="000000"/>
            </a:solidFill>
            <a:prstDash val="solid"/>
            <a:round/>
            <a:headEnd len="sm" w="sm" type="none"/>
            <a:tailEnd len="med" w="med" type="triangle"/>
          </a:ln>
        </p:spPr>
      </p:cxnSp>
      <p:cxnSp>
        <p:nvCxnSpPr>
          <p:cNvPr id="90" name="Google Shape;90;p16"/>
          <p:cNvCxnSpPr/>
          <p:nvPr/>
        </p:nvCxnSpPr>
        <p:spPr>
          <a:xfrm>
            <a:off x="5002300" y="3670237"/>
            <a:ext cx="2070600" cy="670200"/>
          </a:xfrm>
          <a:prstGeom prst="straightConnector1">
            <a:avLst/>
          </a:prstGeom>
          <a:noFill/>
          <a:ln cap="flat" cmpd="sng" w="38100">
            <a:solidFill>
              <a:srgbClr val="FF0000"/>
            </a:solidFill>
            <a:prstDash val="solid"/>
            <a:round/>
            <a:headEnd len="sm" w="sm" type="none"/>
            <a:tailEnd len="med" w="med" type="triangle"/>
          </a:ln>
        </p:spPr>
      </p:cxnSp>
      <p:sp>
        <p:nvSpPr>
          <p:cNvPr id="91" name="Google Shape;91;p16"/>
          <p:cNvSpPr txBox="1"/>
          <p:nvPr/>
        </p:nvSpPr>
        <p:spPr>
          <a:xfrm>
            <a:off x="5497800" y="3329650"/>
            <a:ext cx="3000000" cy="593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fr" sz="1400" u="none" cap="none" strike="noStrike">
                <a:solidFill>
                  <a:schemeClr val="dk1"/>
                </a:solidFill>
                <a:latin typeface="Lato"/>
                <a:ea typeface="Lato"/>
                <a:cs typeface="Lato"/>
                <a:sym typeface="Lato"/>
              </a:rPr>
              <a:t>Golgotha/Calvaire et le Saint-Sépulcre </a:t>
            </a:r>
            <a:endParaRPr b="0" i="0" sz="1400" u="none" cap="none" strike="noStrike">
              <a:solidFill>
                <a:schemeClr val="dk1"/>
              </a:solidFill>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5" name="Shape 95"/>
        <p:cNvGrpSpPr/>
        <p:nvPr/>
      </p:nvGrpSpPr>
      <p:grpSpPr>
        <a:xfrm>
          <a:off x="0" y="0"/>
          <a:ext cx="0" cy="0"/>
          <a:chOff x="0" y="0"/>
          <a:chExt cx="0" cy="0"/>
        </a:xfrm>
      </p:grpSpPr>
      <p:sp>
        <p:nvSpPr>
          <p:cNvPr id="96" name="Google Shape;96;p17"/>
          <p:cNvSpPr txBox="1"/>
          <p:nvPr>
            <p:ph type="ctrTitle"/>
          </p:nvPr>
        </p:nvSpPr>
        <p:spPr>
          <a:xfrm>
            <a:off x="0" y="1947525"/>
            <a:ext cx="3563400" cy="141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b="1" lang="fr" sz="5100">
                <a:solidFill>
                  <a:srgbClr val="FFFF00"/>
                </a:solidFill>
              </a:rPr>
              <a:t>Semaine 1</a:t>
            </a:r>
            <a:endParaRPr b="1" sz="5100">
              <a:solidFill>
                <a:srgbClr val="FFFF00"/>
              </a:solidFill>
            </a:endParaRPr>
          </a:p>
        </p:txBody>
      </p:sp>
      <p:sp>
        <p:nvSpPr>
          <p:cNvPr id="97" name="Google Shape;97;p17"/>
          <p:cNvSpPr txBox="1"/>
          <p:nvPr>
            <p:ph idx="1" type="subTitle"/>
          </p:nvPr>
        </p:nvSpPr>
        <p:spPr>
          <a:xfrm>
            <a:off x="90550" y="3111750"/>
            <a:ext cx="3304500" cy="17139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fr">
                <a:solidFill>
                  <a:srgbClr val="FFFFFF"/>
                </a:solidFill>
              </a:rPr>
              <a:t>Le désert </a:t>
            </a:r>
            <a:br>
              <a:rPr lang="fr">
                <a:solidFill>
                  <a:srgbClr val="FFFFFF"/>
                </a:solidFill>
              </a:rPr>
            </a:br>
            <a:r>
              <a:rPr lang="fr">
                <a:solidFill>
                  <a:srgbClr val="FFFFFF"/>
                </a:solidFill>
              </a:rPr>
              <a:t>de Judée</a:t>
            </a:r>
            <a:br>
              <a:rPr lang="fr">
                <a:solidFill>
                  <a:srgbClr val="FFFFFF"/>
                </a:solidFill>
              </a:rPr>
            </a:br>
            <a:endParaRPr>
              <a:solidFill>
                <a:srgbClr val="FFFFF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1" name="Shape 101"/>
        <p:cNvGrpSpPr/>
        <p:nvPr/>
      </p:nvGrpSpPr>
      <p:grpSpPr>
        <a:xfrm>
          <a:off x="0" y="0"/>
          <a:ext cx="0" cy="0"/>
          <a:chOff x="0" y="0"/>
          <a:chExt cx="0" cy="0"/>
        </a:xfrm>
      </p:grpSpPr>
      <p:sp>
        <p:nvSpPr>
          <p:cNvPr id="102" name="Google Shape;102;p18"/>
          <p:cNvSpPr txBox="1"/>
          <p:nvPr>
            <p:ph type="ctrTitle"/>
          </p:nvPr>
        </p:nvSpPr>
        <p:spPr>
          <a:xfrm>
            <a:off x="1956325" y="330750"/>
            <a:ext cx="5654100" cy="15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a:solidFill>
                  <a:srgbClr val="FFFFFF"/>
                </a:solidFill>
              </a:rPr>
              <a:t>Semaine 1</a:t>
            </a:r>
            <a:br>
              <a:rPr lang="fr">
                <a:solidFill>
                  <a:srgbClr val="FFFFFF"/>
                </a:solidFill>
              </a:rPr>
            </a:br>
            <a:r>
              <a:rPr lang="fr">
                <a:solidFill>
                  <a:srgbClr val="FFFFFF"/>
                </a:solidFill>
              </a:rPr>
              <a:t>Désert de Judée</a:t>
            </a:r>
            <a:endParaRPr>
              <a:solidFill>
                <a:srgbClr val="FFFFF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6" name="Shape 106"/>
        <p:cNvGrpSpPr/>
        <p:nvPr/>
      </p:nvGrpSpPr>
      <p:grpSpPr>
        <a:xfrm>
          <a:off x="0" y="0"/>
          <a:ext cx="0" cy="0"/>
          <a:chOff x="0" y="0"/>
          <a:chExt cx="0" cy="0"/>
        </a:xfrm>
      </p:grpSpPr>
      <p:sp>
        <p:nvSpPr>
          <p:cNvPr id="107" name="Google Shape;107;p19"/>
          <p:cNvSpPr txBox="1"/>
          <p:nvPr>
            <p:ph type="ctrTitle"/>
          </p:nvPr>
        </p:nvSpPr>
        <p:spPr>
          <a:xfrm>
            <a:off x="311700" y="1249825"/>
            <a:ext cx="4041000" cy="15843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solidFill>
                  <a:srgbClr val="FFFFFF"/>
                </a:solidFill>
              </a:rPr>
              <a:t>Semaine 1</a:t>
            </a:r>
            <a:br>
              <a:rPr lang="fr">
                <a:solidFill>
                  <a:srgbClr val="FFFFFF"/>
                </a:solidFill>
              </a:rPr>
            </a:br>
            <a:r>
              <a:rPr lang="fr">
                <a:solidFill>
                  <a:srgbClr val="FFFFFF"/>
                </a:solidFill>
              </a:rPr>
              <a:t>Désert de Judée</a:t>
            </a:r>
            <a:endParaRPr>
              <a:solidFill>
                <a:srgbClr val="FFFFFF"/>
              </a:solidFill>
            </a:endParaRPr>
          </a:p>
        </p:txBody>
      </p:sp>
      <p:sp>
        <p:nvSpPr>
          <p:cNvPr id="108" name="Google Shape;108;p19"/>
          <p:cNvSpPr txBox="1"/>
          <p:nvPr/>
        </p:nvSpPr>
        <p:spPr>
          <a:xfrm>
            <a:off x="3950325" y="171450"/>
            <a:ext cx="5031300" cy="4165800"/>
          </a:xfrm>
          <a:prstGeom prst="rect">
            <a:avLst/>
          </a:prstGeom>
          <a:solidFill>
            <a:srgbClr val="FFFFFF">
              <a:alpha val="63137"/>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fr" sz="1800" u="none" cap="none" strike="noStrike">
                <a:solidFill>
                  <a:schemeClr val="dk1"/>
                </a:solidFill>
                <a:latin typeface="Arial"/>
                <a:ea typeface="Arial"/>
                <a:cs typeface="Arial"/>
                <a:sym typeface="Arial"/>
              </a:rPr>
              <a:t>Situation géographique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fr" sz="1800" u="none" cap="none" strike="noStrike">
                <a:solidFill>
                  <a:schemeClr val="dk1"/>
                </a:solidFill>
                <a:latin typeface="Arial"/>
                <a:ea typeface="Arial"/>
                <a:cs typeface="Arial"/>
                <a:sym typeface="Arial"/>
              </a:rPr>
              <a:t>Le désert de Judée est une région d’une superficie de 1500 m2 qui se trouve dans la région centrale d’Israël, plus précisément entre la ville de Jérusalem et la Mer morte. Le désert a un terrain rocailleux et des falaises. Puisqu’il y a peu de routes et un manque d’eau dans le désert de Judée, la zone est restée assez inhabitée au fil du temps.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rPr b="0" i="0" lang="fr" sz="800" u="none" cap="none" strike="noStrike">
                <a:solidFill>
                  <a:schemeClr val="dk1"/>
                </a:solidFill>
                <a:highlight>
                  <a:srgbClr val="FFFF00"/>
                </a:highlight>
                <a:latin typeface="Arial"/>
                <a:ea typeface="Arial"/>
                <a:cs typeface="Arial"/>
                <a:sym typeface="Arial"/>
              </a:rPr>
              <a:t>Sources :</a:t>
            </a:r>
            <a:br>
              <a:rPr b="0" i="0" lang="fr" sz="800" u="none" cap="none" strike="noStrike">
                <a:solidFill>
                  <a:schemeClr val="dk1"/>
                </a:solidFill>
                <a:highlight>
                  <a:srgbClr val="FFFF00"/>
                </a:highlight>
                <a:latin typeface="Arial"/>
                <a:ea typeface="Arial"/>
                <a:cs typeface="Arial"/>
                <a:sym typeface="Arial"/>
              </a:rPr>
            </a:br>
            <a:r>
              <a:rPr b="0" i="0" lang="fr" sz="800" u="sng" cap="none" strike="noStrike">
                <a:solidFill>
                  <a:schemeClr val="hlink"/>
                </a:solidFill>
                <a:highlight>
                  <a:srgbClr val="FFFF00"/>
                </a:highlight>
                <a:latin typeface="Arial"/>
                <a:ea typeface="Arial"/>
                <a:cs typeface="Arial"/>
                <a:sym typeface="Arial"/>
                <a:hlinkClick r:id="rId4"/>
              </a:rPr>
              <a:t>https://www.biblelieux.com/desert_de_juda/</a:t>
            </a:r>
            <a:br>
              <a:rPr b="0" i="0" lang="fr" sz="800" u="none" cap="none" strike="noStrike">
                <a:solidFill>
                  <a:srgbClr val="000000"/>
                </a:solidFill>
                <a:highlight>
                  <a:srgbClr val="FFFF00"/>
                </a:highlight>
                <a:latin typeface="Arial"/>
                <a:ea typeface="Arial"/>
                <a:cs typeface="Arial"/>
                <a:sym typeface="Arial"/>
              </a:rPr>
            </a:br>
            <a:r>
              <a:rPr b="0" i="0" lang="fr" sz="800" u="sng" cap="none" strike="noStrike">
                <a:solidFill>
                  <a:schemeClr val="hlink"/>
                </a:solidFill>
                <a:highlight>
                  <a:srgbClr val="FFFF00"/>
                </a:highlight>
                <a:latin typeface="Arial"/>
                <a:ea typeface="Arial"/>
                <a:cs typeface="Arial"/>
                <a:sym typeface="Arial"/>
                <a:hlinkClick r:id="rId5"/>
              </a:rPr>
              <a:t>http://jeremiah-tours.com/2015/11/04/le-desert-de-judee/</a:t>
            </a:r>
            <a:br>
              <a:rPr b="0" i="0" lang="fr" sz="800" u="none" cap="none" strike="noStrike">
                <a:solidFill>
                  <a:srgbClr val="000000"/>
                </a:solidFill>
                <a:highlight>
                  <a:srgbClr val="FFFF00"/>
                </a:highlight>
                <a:latin typeface="Arial"/>
                <a:ea typeface="Arial"/>
                <a:cs typeface="Arial"/>
                <a:sym typeface="Arial"/>
              </a:rPr>
            </a:br>
            <a:r>
              <a:rPr b="0" i="0" lang="fr" sz="800" u="sng" cap="none" strike="noStrike">
                <a:solidFill>
                  <a:schemeClr val="hlink"/>
                </a:solidFill>
                <a:highlight>
                  <a:srgbClr val="FFFF00"/>
                </a:highlight>
                <a:latin typeface="Arial"/>
                <a:ea typeface="Arial"/>
                <a:cs typeface="Arial"/>
                <a:sym typeface="Arial"/>
                <a:hlinkClick r:id="rId6"/>
              </a:rPr>
              <a:t>https://www.easyvoyage.com/reportage/itineraire-autour-de-la-mer-morte/le-desert-de-judee-425</a:t>
            </a:r>
            <a:br>
              <a:rPr b="0" i="0" lang="fr" sz="800" u="none" cap="none" strike="noStrike">
                <a:solidFill>
                  <a:srgbClr val="000000"/>
                </a:solidFill>
                <a:highlight>
                  <a:srgbClr val="FFFF00"/>
                </a:highlight>
                <a:latin typeface="Arial"/>
                <a:ea typeface="Arial"/>
                <a:cs typeface="Arial"/>
                <a:sym typeface="Arial"/>
              </a:rPr>
            </a:br>
            <a:r>
              <a:rPr b="0" i="0" lang="fr" sz="800" u="sng" cap="none" strike="noStrike">
                <a:solidFill>
                  <a:schemeClr val="hlink"/>
                </a:solidFill>
                <a:highlight>
                  <a:srgbClr val="FFFF00"/>
                </a:highlight>
                <a:latin typeface="Arial"/>
                <a:ea typeface="Arial"/>
                <a:cs typeface="Arial"/>
                <a:sym typeface="Arial"/>
                <a:hlinkClick r:id="rId7"/>
              </a:rPr>
              <a:t>https://fr.wikipedia.org/wiki/Mont_de_la_Tentation</a:t>
            </a:r>
            <a:br>
              <a:rPr b="0" i="0" lang="fr" sz="1400" u="none" cap="none" strike="noStrike">
                <a:solidFill>
                  <a:srgbClr val="000000"/>
                </a:solidFill>
                <a:highlight>
                  <a:srgbClr val="FFFF00"/>
                </a:highlight>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2" name="Shape 112"/>
        <p:cNvGrpSpPr/>
        <p:nvPr/>
      </p:nvGrpSpPr>
      <p:grpSpPr>
        <a:xfrm>
          <a:off x="0" y="0"/>
          <a:ext cx="0" cy="0"/>
          <a:chOff x="0" y="0"/>
          <a:chExt cx="0" cy="0"/>
        </a:xfrm>
      </p:grpSpPr>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6" name="Shape 116"/>
        <p:cNvGrpSpPr/>
        <p:nvPr/>
      </p:nvGrpSpPr>
      <p:grpSpPr>
        <a:xfrm>
          <a:off x="0" y="0"/>
          <a:ext cx="0" cy="0"/>
          <a:chOff x="0" y="0"/>
          <a:chExt cx="0" cy="0"/>
        </a:xfrm>
      </p:grpSpPr>
      <p:pic>
        <p:nvPicPr>
          <p:cNvPr id="117" name="Google Shape;117;p21"/>
          <p:cNvPicPr preferRelativeResize="0"/>
          <p:nvPr/>
        </p:nvPicPr>
        <p:blipFill rotWithShape="1">
          <a:blip r:embed="rId4">
            <a:alphaModFix/>
          </a:blip>
          <a:srcRect b="0" l="0" r="0" t="0"/>
          <a:stretch/>
        </p:blipFill>
        <p:spPr>
          <a:xfrm>
            <a:off x="225700" y="1095600"/>
            <a:ext cx="4870975" cy="3653250"/>
          </a:xfrm>
          <a:prstGeom prst="rect">
            <a:avLst/>
          </a:prstGeom>
          <a:noFill/>
          <a:ln cap="flat" cmpd="sng" w="76200">
            <a:solidFill>
              <a:srgbClr val="FFFFFF"/>
            </a:solidFill>
            <a:prstDash val="solid"/>
            <a:round/>
            <a:headEnd len="sm" w="sm" type="none"/>
            <a:tailEnd len="sm" w="sm" type="none"/>
          </a:ln>
        </p:spPr>
      </p:pic>
      <p:sp>
        <p:nvSpPr>
          <p:cNvPr id="118" name="Google Shape;118;p21"/>
          <p:cNvSpPr txBox="1"/>
          <p:nvPr>
            <p:ph type="ctrTitle"/>
          </p:nvPr>
        </p:nvSpPr>
        <p:spPr>
          <a:xfrm>
            <a:off x="638575" y="112850"/>
            <a:ext cx="7084800" cy="87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a:solidFill>
                  <a:srgbClr val="434343"/>
                </a:solidFill>
              </a:rPr>
              <a:t>Désert de Judée</a:t>
            </a:r>
            <a:endParaRPr>
              <a:solidFill>
                <a:srgbClr val="434343"/>
              </a:solidFill>
            </a:endParaRPr>
          </a:p>
        </p:txBody>
      </p:sp>
      <p:sp>
        <p:nvSpPr>
          <p:cNvPr id="119" name="Google Shape;119;p21"/>
          <p:cNvSpPr txBox="1"/>
          <p:nvPr/>
        </p:nvSpPr>
        <p:spPr>
          <a:xfrm>
            <a:off x="5425800" y="1838025"/>
            <a:ext cx="3718200" cy="2797200"/>
          </a:xfrm>
          <a:prstGeom prst="rect">
            <a:avLst/>
          </a:prstGeom>
          <a:solidFill>
            <a:srgbClr val="FFFFFF">
              <a:alpha val="63137"/>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fr" sz="2400" u="none" cap="none" strike="noStrike">
                <a:solidFill>
                  <a:srgbClr val="000000"/>
                </a:solidFill>
                <a:latin typeface="Arial"/>
                <a:ea typeface="Arial"/>
                <a:cs typeface="Arial"/>
                <a:sym typeface="Arial"/>
              </a:rPr>
              <a:t>Dans l’histoire de Jésus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fr" sz="2400" u="none" cap="none" strike="noStrike">
                <a:solidFill>
                  <a:srgbClr val="000000"/>
                </a:solidFill>
                <a:latin typeface="Arial"/>
                <a:ea typeface="Arial"/>
                <a:cs typeface="Arial"/>
                <a:sym typeface="Arial"/>
              </a:rPr>
              <a:t>Jésus va dans le désert de Judée.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fr" sz="2400" u="none" cap="none" strike="noStrike">
                <a:solidFill>
                  <a:srgbClr val="000000"/>
                </a:solidFill>
                <a:latin typeface="Arial"/>
                <a:ea typeface="Arial"/>
                <a:cs typeface="Arial"/>
                <a:sym typeface="Arial"/>
              </a:rPr>
              <a:t>Il s’y est aussi rendu avant sa mort pendant 40 jours et y a été tenté.</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3" name="Shape 123"/>
        <p:cNvGrpSpPr/>
        <p:nvPr/>
      </p:nvGrpSpPr>
      <p:grpSpPr>
        <a:xfrm>
          <a:off x="0" y="0"/>
          <a:ext cx="0" cy="0"/>
          <a:chOff x="0" y="0"/>
          <a:chExt cx="0" cy="0"/>
        </a:xfrm>
      </p:grpSpPr>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7" name="Shape 127"/>
        <p:cNvGrpSpPr/>
        <p:nvPr/>
      </p:nvGrpSpPr>
      <p:grpSpPr>
        <a:xfrm>
          <a:off x="0" y="0"/>
          <a:ext cx="0" cy="0"/>
          <a:chOff x="0" y="0"/>
          <a:chExt cx="0" cy="0"/>
        </a:xfrm>
      </p:grpSpPr>
      <p:pic>
        <p:nvPicPr>
          <p:cNvPr id="128" name="Google Shape;128;p23"/>
          <p:cNvPicPr preferRelativeResize="0"/>
          <p:nvPr/>
        </p:nvPicPr>
        <p:blipFill rotWithShape="1">
          <a:blip r:embed="rId4">
            <a:alphaModFix/>
          </a:blip>
          <a:srcRect b="0" l="0" r="0" t="0"/>
          <a:stretch/>
        </p:blipFill>
        <p:spPr>
          <a:xfrm>
            <a:off x="335422" y="1370525"/>
            <a:ext cx="4869750" cy="3652300"/>
          </a:xfrm>
          <a:prstGeom prst="rect">
            <a:avLst/>
          </a:prstGeom>
          <a:noFill/>
          <a:ln cap="flat" cmpd="sng" w="76200">
            <a:solidFill>
              <a:srgbClr val="FFFFFF"/>
            </a:solidFill>
            <a:prstDash val="solid"/>
            <a:round/>
            <a:headEnd len="sm" w="sm" type="none"/>
            <a:tailEnd len="sm" w="sm" type="none"/>
          </a:ln>
        </p:spPr>
      </p:pic>
      <p:sp>
        <p:nvSpPr>
          <p:cNvPr id="129" name="Google Shape;129;p23"/>
          <p:cNvSpPr txBox="1"/>
          <p:nvPr>
            <p:ph type="ctrTitle"/>
          </p:nvPr>
        </p:nvSpPr>
        <p:spPr>
          <a:xfrm>
            <a:off x="574050" y="225750"/>
            <a:ext cx="7584600" cy="10218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t>Désert de Judée</a:t>
            </a:r>
            <a:endParaRPr/>
          </a:p>
        </p:txBody>
      </p:sp>
      <p:sp>
        <p:nvSpPr>
          <p:cNvPr id="130" name="Google Shape;130;p23"/>
          <p:cNvSpPr txBox="1"/>
          <p:nvPr/>
        </p:nvSpPr>
        <p:spPr>
          <a:xfrm>
            <a:off x="5466900" y="1329325"/>
            <a:ext cx="3510900" cy="3734700"/>
          </a:xfrm>
          <a:prstGeom prst="rect">
            <a:avLst/>
          </a:prstGeom>
          <a:solidFill>
            <a:srgbClr val="FFFFFF">
              <a:alpha val="63137"/>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700"/>
              <a:buFont typeface="Arial"/>
              <a:buNone/>
            </a:pPr>
            <a:r>
              <a:rPr b="1" i="0" lang="fr" sz="1700" u="none" cap="none" strike="noStrike">
                <a:solidFill>
                  <a:schemeClr val="dk1"/>
                </a:solidFill>
                <a:latin typeface="Arial"/>
                <a:ea typeface="Arial"/>
                <a:cs typeface="Arial"/>
                <a:sym typeface="Arial"/>
              </a:rPr>
              <a:t>Sites de pèlerinage :</a:t>
            </a:r>
            <a:br>
              <a:rPr b="0" i="0" lang="fr" sz="1700" u="none" cap="none" strike="noStrike">
                <a:solidFill>
                  <a:schemeClr val="dk1"/>
                </a:solidFill>
                <a:latin typeface="Arial"/>
                <a:ea typeface="Arial"/>
                <a:cs typeface="Arial"/>
                <a:sym typeface="Arial"/>
              </a:rPr>
            </a:br>
            <a:r>
              <a:rPr b="0" i="0" lang="fr" sz="1700" u="none" cap="none" strike="noStrike">
                <a:solidFill>
                  <a:schemeClr val="dk1"/>
                </a:solidFill>
                <a:latin typeface="Arial"/>
                <a:ea typeface="Arial"/>
                <a:cs typeface="Arial"/>
                <a:sym typeface="Arial"/>
              </a:rPr>
              <a:t>Il existe plus d’une soixantaines de monastères dans le désert de Judée, dans lesquels habitent des moines.</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fr" sz="1700" u="none" cap="none" strike="noStrike">
                <a:solidFill>
                  <a:schemeClr val="dk1"/>
                </a:solidFill>
                <a:latin typeface="Arial"/>
                <a:ea typeface="Arial"/>
                <a:cs typeface="Arial"/>
                <a:sym typeface="Arial"/>
              </a:rPr>
              <a:t> Les chrétiens visitent surtout une colline dans le désert appelée le Mont des Tentations.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fr" sz="1700" u="none" cap="none" strike="noStrike">
                <a:solidFill>
                  <a:schemeClr val="dk1"/>
                </a:solidFill>
                <a:latin typeface="Arial"/>
                <a:ea typeface="Arial"/>
                <a:cs typeface="Arial"/>
                <a:sym typeface="Arial"/>
              </a:rPr>
              <a:t>Le monastère grec-orthodoxe des Tentations se trouve à mi-chemin vers le sommet du mont.</a:t>
            </a:r>
            <a:endParaRPr b="0" i="0" sz="17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4" name="Shape 134"/>
        <p:cNvGrpSpPr/>
        <p:nvPr/>
      </p:nvGrpSpPr>
      <p:grpSpPr>
        <a:xfrm>
          <a:off x="0" y="0"/>
          <a:ext cx="0" cy="0"/>
          <a:chOff x="0" y="0"/>
          <a:chExt cx="0" cy="0"/>
        </a:xfrm>
      </p:grpSpPr>
      <p:sp>
        <p:nvSpPr>
          <p:cNvPr id="135" name="Google Shape;135;p24"/>
          <p:cNvSpPr txBox="1"/>
          <p:nvPr>
            <p:ph type="ctrTitle"/>
          </p:nvPr>
        </p:nvSpPr>
        <p:spPr>
          <a:xfrm>
            <a:off x="1303800" y="0"/>
            <a:ext cx="6536400" cy="15843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br>
              <a:rPr lang="fr"/>
            </a:br>
            <a:r>
              <a:rPr lang="fr"/>
              <a:t>Désert de Judée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9" name="Shape 139"/>
        <p:cNvGrpSpPr/>
        <p:nvPr/>
      </p:nvGrpSpPr>
      <p:grpSpPr>
        <a:xfrm>
          <a:off x="0" y="0"/>
          <a:ext cx="0" cy="0"/>
          <a:chOff x="0" y="0"/>
          <a:chExt cx="0" cy="0"/>
        </a:xfrm>
      </p:grpSpPr>
      <p:sp>
        <p:nvSpPr>
          <p:cNvPr id="140" name="Google Shape;140;p25"/>
          <p:cNvSpPr txBox="1"/>
          <p:nvPr>
            <p:ph type="ctrTitle"/>
          </p:nvPr>
        </p:nvSpPr>
        <p:spPr>
          <a:xfrm>
            <a:off x="0" y="1947525"/>
            <a:ext cx="3563400" cy="141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b="1" lang="fr" sz="5100">
                <a:solidFill>
                  <a:srgbClr val="FFFF00"/>
                </a:solidFill>
              </a:rPr>
              <a:t>Semaine 2</a:t>
            </a:r>
            <a:endParaRPr b="1" sz="5100">
              <a:solidFill>
                <a:srgbClr val="FFFF00"/>
              </a:solidFill>
            </a:endParaRPr>
          </a:p>
        </p:txBody>
      </p:sp>
      <p:sp>
        <p:nvSpPr>
          <p:cNvPr id="141" name="Google Shape;141;p25"/>
          <p:cNvSpPr txBox="1"/>
          <p:nvPr>
            <p:ph idx="1" type="subTitle"/>
          </p:nvPr>
        </p:nvSpPr>
        <p:spPr>
          <a:xfrm>
            <a:off x="90550" y="3111750"/>
            <a:ext cx="3893100" cy="1713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fr">
                <a:solidFill>
                  <a:srgbClr val="FFFFFF"/>
                </a:solidFill>
              </a:rPr>
              <a:t>     Mont Thabor</a:t>
            </a:r>
            <a:br>
              <a:rPr lang="fr">
                <a:solidFill>
                  <a:srgbClr val="FFFFFF"/>
                </a:solidFill>
              </a:rPr>
            </a:br>
            <a:endParaRPr>
              <a:solidFill>
                <a:srgbClr val="FFFF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5" name="Shape 145"/>
        <p:cNvGrpSpPr/>
        <p:nvPr/>
      </p:nvGrpSpPr>
      <p:grpSpPr>
        <a:xfrm>
          <a:off x="0" y="0"/>
          <a:ext cx="0" cy="0"/>
          <a:chOff x="0" y="0"/>
          <a:chExt cx="0" cy="0"/>
        </a:xfrm>
      </p:grpSpPr>
      <p:sp>
        <p:nvSpPr>
          <p:cNvPr id="146" name="Google Shape;146;p26"/>
          <p:cNvSpPr txBox="1"/>
          <p:nvPr>
            <p:ph type="ctrTitle"/>
          </p:nvPr>
        </p:nvSpPr>
        <p:spPr>
          <a:xfrm>
            <a:off x="449775" y="356575"/>
            <a:ext cx="9144000" cy="15843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t>Semaine 2 :  Mont Thabor</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0" name="Shape 150"/>
        <p:cNvGrpSpPr/>
        <p:nvPr/>
      </p:nvGrpSpPr>
      <p:grpSpPr>
        <a:xfrm>
          <a:off x="0" y="0"/>
          <a:ext cx="0" cy="0"/>
          <a:chOff x="0" y="0"/>
          <a:chExt cx="0" cy="0"/>
        </a:xfrm>
      </p:grpSpPr>
      <p:sp>
        <p:nvSpPr>
          <p:cNvPr id="151" name="Google Shape;151;p27"/>
          <p:cNvSpPr txBox="1"/>
          <p:nvPr>
            <p:ph type="ctrTitle"/>
          </p:nvPr>
        </p:nvSpPr>
        <p:spPr>
          <a:xfrm>
            <a:off x="111175" y="0"/>
            <a:ext cx="4828800" cy="15843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t>Mont Thabor</a:t>
            </a:r>
            <a:endParaRPr/>
          </a:p>
        </p:txBody>
      </p:sp>
      <p:sp>
        <p:nvSpPr>
          <p:cNvPr id="152" name="Google Shape;152;p27"/>
          <p:cNvSpPr txBox="1"/>
          <p:nvPr/>
        </p:nvSpPr>
        <p:spPr>
          <a:xfrm>
            <a:off x="5281075" y="548200"/>
            <a:ext cx="3491100" cy="4047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fr" sz="1800" u="none" cap="none" strike="noStrike">
                <a:solidFill>
                  <a:schemeClr val="dk1"/>
                </a:solidFill>
                <a:latin typeface="Arial"/>
                <a:ea typeface="Arial"/>
                <a:cs typeface="Arial"/>
                <a:sym typeface="Arial"/>
              </a:rPr>
              <a:t>Situation géographique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fr" sz="1800" u="none" cap="none" strike="noStrike">
                <a:solidFill>
                  <a:schemeClr val="dk1"/>
                </a:solidFill>
                <a:latin typeface="Arial"/>
                <a:ea typeface="Arial"/>
                <a:cs typeface="Arial"/>
                <a:sym typeface="Arial"/>
              </a:rPr>
              <a:t>Le Mont Thabor est une montagne située dans la région de Galilée à environ 18 kilomètres à l’ouest de la mer de Galilée.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fr" sz="1800" u="none" cap="none" strike="noStrike">
                <a:solidFill>
                  <a:schemeClr val="dk1"/>
                </a:solidFill>
                <a:latin typeface="Arial"/>
                <a:ea typeface="Arial"/>
                <a:cs typeface="Arial"/>
                <a:sym typeface="Arial"/>
              </a:rPr>
              <a:t>Le Mont Thabor a la forme d’une demi-sphère et s’élève à 575 mètres à son plus haut sommet.</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br>
              <a:rPr b="0" i="0" lang="fr" sz="1400" u="none" cap="none" strike="noStrike">
                <a:solidFill>
                  <a:schemeClr val="dk1"/>
                </a:solidFill>
                <a:latin typeface="Arial"/>
                <a:ea typeface="Arial"/>
                <a:cs typeface="Arial"/>
                <a:sym typeface="Arial"/>
              </a:rPr>
            </a:br>
            <a:endParaRPr b="0" i="0" sz="800" u="none" cap="none" strike="noStrike">
              <a:solidFill>
                <a:schemeClr val="dk1"/>
              </a:solidFill>
              <a:latin typeface="Arial"/>
              <a:ea typeface="Arial"/>
              <a:cs typeface="Arial"/>
              <a:sym typeface="Arial"/>
            </a:endParaRPr>
          </a:p>
        </p:txBody>
      </p:sp>
      <p:sp>
        <p:nvSpPr>
          <p:cNvPr id="153" name="Google Shape;153;p27"/>
          <p:cNvSpPr txBox="1"/>
          <p:nvPr/>
        </p:nvSpPr>
        <p:spPr>
          <a:xfrm>
            <a:off x="5091775" y="3982575"/>
            <a:ext cx="3869700" cy="322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fr" sz="2400" u="none" cap="none" strike="noStrike">
                <a:solidFill>
                  <a:schemeClr val="dk1"/>
                </a:solidFill>
                <a:latin typeface="Arial"/>
                <a:ea typeface="Arial"/>
                <a:cs typeface="Arial"/>
                <a:sym typeface="Arial"/>
              </a:rPr>
              <a:t>S</a:t>
            </a:r>
            <a:r>
              <a:rPr b="0" i="0" lang="fr" sz="1000" u="none" cap="none" strike="noStrike">
                <a:solidFill>
                  <a:schemeClr val="dk1"/>
                </a:solidFill>
                <a:latin typeface="Arial"/>
                <a:ea typeface="Arial"/>
                <a:cs typeface="Arial"/>
                <a:sym typeface="Arial"/>
              </a:rPr>
              <a:t>ources :</a:t>
            </a:r>
            <a:br>
              <a:rPr b="0" i="0" lang="fr" sz="1000" u="none" cap="none" strike="noStrike">
                <a:solidFill>
                  <a:schemeClr val="dk1"/>
                </a:solidFill>
                <a:latin typeface="Arial"/>
                <a:ea typeface="Arial"/>
                <a:cs typeface="Arial"/>
                <a:sym typeface="Arial"/>
              </a:rPr>
            </a:br>
            <a:r>
              <a:rPr b="0" i="0" lang="fr" sz="1000" u="sng" cap="none" strike="noStrike">
                <a:solidFill>
                  <a:schemeClr val="accent5"/>
                </a:solidFill>
                <a:latin typeface="Arial"/>
                <a:ea typeface="Arial"/>
                <a:cs typeface="Arial"/>
                <a:sym typeface="Arial"/>
                <a:hlinkClick r:id="rId4">
                  <a:extLst>
                    <a:ext uri="{A12FA001-AC4F-418D-AE19-62706E023703}">
                      <ahyp:hlinkClr val="tx"/>
                    </a:ext>
                  </a:extLst>
                </a:hlinkClick>
              </a:rPr>
              <a:t>https://en.wikipedia.org/wiki/Mount_Tabor</a:t>
            </a:r>
            <a:br>
              <a:rPr b="0" i="0" lang="fr" sz="1000" u="none" cap="none" strike="noStrike">
                <a:solidFill>
                  <a:schemeClr val="dk1"/>
                </a:solidFill>
                <a:latin typeface="Arial"/>
                <a:ea typeface="Arial"/>
                <a:cs typeface="Arial"/>
                <a:sym typeface="Arial"/>
              </a:rPr>
            </a:br>
            <a:r>
              <a:rPr b="0" i="0" lang="fr" sz="1000" u="sng" cap="none" strike="noStrike">
                <a:solidFill>
                  <a:schemeClr val="accent5"/>
                </a:solidFill>
                <a:latin typeface="Arial"/>
                <a:ea typeface="Arial"/>
                <a:cs typeface="Arial"/>
                <a:sym typeface="Arial"/>
                <a:hlinkClick r:id="rId5">
                  <a:extLst>
                    <a:ext uri="{A12FA001-AC4F-418D-AE19-62706E023703}">
                      <ahyp:hlinkClr val="tx"/>
                    </a:ext>
                  </a:extLst>
                </a:hlinkClick>
              </a:rPr>
              <a:t>https://fr.wikipedia.org/wiki/Basilique_de_la_Transfiguration</a:t>
            </a:r>
            <a:br>
              <a:rPr b="0" i="0" lang="fr" sz="1000" u="none" cap="none" strike="noStrike">
                <a:solidFill>
                  <a:schemeClr val="dk1"/>
                </a:solidFill>
                <a:latin typeface="Arial"/>
                <a:ea typeface="Arial"/>
                <a:cs typeface="Arial"/>
                <a:sym typeface="Arial"/>
              </a:rPr>
            </a:br>
            <a:r>
              <a:rPr b="0" i="0" lang="fr" sz="1000" u="sng" cap="none" strike="noStrike">
                <a:solidFill>
                  <a:schemeClr val="accent5"/>
                </a:solidFill>
                <a:latin typeface="Arial"/>
                <a:ea typeface="Arial"/>
                <a:cs typeface="Arial"/>
                <a:sym typeface="Arial"/>
                <a:hlinkClick r:id="rId6">
                  <a:extLst>
                    <a:ext uri="{A12FA001-AC4F-418D-AE19-62706E023703}">
                      <ahyp:hlinkClr val="tx"/>
                    </a:ext>
                  </a:extLst>
                </a:hlinkClick>
              </a:rPr>
              <a:t>https://seletlumieretv.org/blogfeed/getpost.php?id=289</a:t>
            </a:r>
            <a:endParaRPr b="0" i="0" sz="10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7" name="Shape 157"/>
        <p:cNvGrpSpPr/>
        <p:nvPr/>
      </p:nvGrpSpPr>
      <p:grpSpPr>
        <a:xfrm>
          <a:off x="0" y="0"/>
          <a:ext cx="0" cy="0"/>
          <a:chOff x="0" y="0"/>
          <a:chExt cx="0" cy="0"/>
        </a:xfrm>
      </p:grpSpPr>
      <p:sp>
        <p:nvSpPr>
          <p:cNvPr id="158" name="Google Shape;158;p28"/>
          <p:cNvSpPr txBox="1"/>
          <p:nvPr>
            <p:ph type="ctrTitle"/>
          </p:nvPr>
        </p:nvSpPr>
        <p:spPr>
          <a:xfrm>
            <a:off x="627150" y="451450"/>
            <a:ext cx="9144000" cy="10542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t> </a:t>
            </a:r>
            <a:endParaRPr/>
          </a:p>
          <a:p>
            <a:pPr indent="0" lvl="0" marL="0" rtl="0" algn="l">
              <a:lnSpc>
                <a:spcPct val="100000"/>
              </a:lnSpc>
              <a:spcBef>
                <a:spcPts val="0"/>
              </a:spcBef>
              <a:spcAft>
                <a:spcPts val="0"/>
              </a:spcAft>
              <a:buSzPts val="5200"/>
              <a:buNone/>
            </a:pPr>
            <a:r>
              <a:rPr lang="fr"/>
              <a:t>Mont Thabor</a:t>
            </a:r>
            <a:endParaRPr/>
          </a:p>
        </p:txBody>
      </p:sp>
      <p:pic>
        <p:nvPicPr>
          <p:cNvPr id="159" name="Google Shape;159;p28"/>
          <p:cNvPicPr preferRelativeResize="0"/>
          <p:nvPr/>
        </p:nvPicPr>
        <p:blipFill rotWithShape="1">
          <a:blip r:embed="rId4">
            <a:alphaModFix/>
          </a:blip>
          <a:srcRect b="0" l="0" r="0" t="0"/>
          <a:stretch/>
        </p:blipFill>
        <p:spPr>
          <a:xfrm>
            <a:off x="5140050" y="213450"/>
            <a:ext cx="3566827" cy="4755779"/>
          </a:xfrm>
          <a:prstGeom prst="rect">
            <a:avLst/>
          </a:prstGeom>
          <a:noFill/>
          <a:ln>
            <a:noFill/>
          </a:ln>
        </p:spPr>
      </p:pic>
      <p:sp>
        <p:nvSpPr>
          <p:cNvPr id="160" name="Google Shape;160;p28"/>
          <p:cNvSpPr txBox="1"/>
          <p:nvPr/>
        </p:nvSpPr>
        <p:spPr>
          <a:xfrm>
            <a:off x="515975" y="3918075"/>
            <a:ext cx="4804800" cy="774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0" i="0" lang="fr" sz="3000" u="none" cap="none" strike="noStrike">
                <a:solidFill>
                  <a:srgbClr val="FFFFFF"/>
                </a:solidFill>
                <a:latin typeface="Arial"/>
                <a:ea typeface="Arial"/>
                <a:cs typeface="Arial"/>
                <a:sym typeface="Arial"/>
              </a:rPr>
              <a:t>On monte le Mont Thabor</a:t>
            </a:r>
            <a:endParaRPr b="0" i="0" sz="3000" u="none" cap="none" strike="noStrike">
              <a:solidFill>
                <a:srgbClr val="FFFFFF"/>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64" name="Shape 164"/>
        <p:cNvGrpSpPr/>
        <p:nvPr/>
      </p:nvGrpSpPr>
      <p:grpSpPr>
        <a:xfrm>
          <a:off x="0" y="0"/>
          <a:ext cx="0" cy="0"/>
          <a:chOff x="0" y="0"/>
          <a:chExt cx="0" cy="0"/>
        </a:xfrm>
      </p:grpSpPr>
      <p:sp>
        <p:nvSpPr>
          <p:cNvPr id="165" name="Google Shape;165;p29"/>
          <p:cNvSpPr txBox="1"/>
          <p:nvPr>
            <p:ph type="ctrTitle"/>
          </p:nvPr>
        </p:nvSpPr>
        <p:spPr>
          <a:xfrm>
            <a:off x="304650" y="274075"/>
            <a:ext cx="9144000" cy="10542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t> Mont Thabor</a:t>
            </a:r>
            <a:endParaRPr/>
          </a:p>
        </p:txBody>
      </p:sp>
      <p:pic>
        <p:nvPicPr>
          <p:cNvPr id="166" name="Google Shape;166;p29"/>
          <p:cNvPicPr preferRelativeResize="0"/>
          <p:nvPr/>
        </p:nvPicPr>
        <p:blipFill rotWithShape="1">
          <a:blip r:embed="rId4">
            <a:alphaModFix/>
          </a:blip>
          <a:srcRect b="0" l="0" r="0" t="0"/>
          <a:stretch/>
        </p:blipFill>
        <p:spPr>
          <a:xfrm>
            <a:off x="4982250" y="34925"/>
            <a:ext cx="3805222" cy="5073648"/>
          </a:xfrm>
          <a:prstGeom prst="rect">
            <a:avLst/>
          </a:prstGeom>
          <a:noFill/>
          <a:ln>
            <a:noFill/>
          </a:ln>
        </p:spPr>
      </p:pic>
      <p:sp>
        <p:nvSpPr>
          <p:cNvPr id="167" name="Google Shape;167;p29"/>
          <p:cNvSpPr txBox="1"/>
          <p:nvPr/>
        </p:nvSpPr>
        <p:spPr>
          <a:xfrm>
            <a:off x="78900" y="2176725"/>
            <a:ext cx="5112900" cy="935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0" i="0" lang="fr" sz="3000" u="none" cap="none" strike="noStrike">
                <a:solidFill>
                  <a:srgbClr val="000000"/>
                </a:solidFill>
                <a:latin typeface="Arial"/>
                <a:ea typeface="Arial"/>
                <a:cs typeface="Arial"/>
                <a:sym typeface="Arial"/>
              </a:rPr>
              <a:t>Une vue d’en haut du Mont</a:t>
            </a:r>
            <a:endParaRPr b="0" i="0" sz="30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1" name="Shape 171"/>
        <p:cNvGrpSpPr/>
        <p:nvPr/>
      </p:nvGrpSpPr>
      <p:grpSpPr>
        <a:xfrm>
          <a:off x="0" y="0"/>
          <a:ext cx="0" cy="0"/>
          <a:chOff x="0" y="0"/>
          <a:chExt cx="0" cy="0"/>
        </a:xfrm>
      </p:grpSpPr>
      <p:sp>
        <p:nvSpPr>
          <p:cNvPr id="172" name="Google Shape;172;p30"/>
          <p:cNvSpPr txBox="1"/>
          <p:nvPr>
            <p:ph type="ctrTitle"/>
          </p:nvPr>
        </p:nvSpPr>
        <p:spPr>
          <a:xfrm>
            <a:off x="449775" y="356575"/>
            <a:ext cx="9144000" cy="15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a:t>Mont Thabor</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6" name="Shape 176"/>
        <p:cNvGrpSpPr/>
        <p:nvPr/>
      </p:nvGrpSpPr>
      <p:grpSpPr>
        <a:xfrm>
          <a:off x="0" y="0"/>
          <a:ext cx="0" cy="0"/>
          <a:chOff x="0" y="0"/>
          <a:chExt cx="0" cy="0"/>
        </a:xfrm>
      </p:grpSpPr>
      <p:sp>
        <p:nvSpPr>
          <p:cNvPr id="177" name="Google Shape;177;p31"/>
          <p:cNvSpPr txBox="1"/>
          <p:nvPr>
            <p:ph type="ctrTitle"/>
          </p:nvPr>
        </p:nvSpPr>
        <p:spPr>
          <a:xfrm>
            <a:off x="343950" y="206450"/>
            <a:ext cx="4858800" cy="9759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br>
              <a:rPr lang="fr"/>
            </a:br>
            <a:r>
              <a:rPr lang="fr"/>
              <a:t>Mont Thabor</a:t>
            </a:r>
            <a:endParaRPr/>
          </a:p>
        </p:txBody>
      </p:sp>
      <p:sp>
        <p:nvSpPr>
          <p:cNvPr id="178" name="Google Shape;178;p31"/>
          <p:cNvSpPr txBox="1"/>
          <p:nvPr/>
        </p:nvSpPr>
        <p:spPr>
          <a:xfrm>
            <a:off x="447000" y="3095800"/>
            <a:ext cx="8250000" cy="1955400"/>
          </a:xfrm>
          <a:prstGeom prst="rect">
            <a:avLst/>
          </a:prstGeom>
          <a:solidFill>
            <a:srgbClr val="FFFFFF">
              <a:alpha val="63137"/>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fr" sz="2400" u="none" cap="none" strike="noStrike">
                <a:solidFill>
                  <a:schemeClr val="dk1"/>
                </a:solidFill>
                <a:latin typeface="Arial"/>
                <a:ea typeface="Arial"/>
                <a:cs typeface="Arial"/>
                <a:sym typeface="Arial"/>
              </a:rPr>
              <a:t>Dans l’histoire de Jésus :</a:t>
            </a:r>
            <a:endParaRPr b="1" i="0" sz="2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fr" sz="2400" u="none" cap="none" strike="noStrike">
                <a:solidFill>
                  <a:srgbClr val="222222"/>
                </a:solidFill>
                <a:latin typeface="Arial"/>
                <a:ea typeface="Arial"/>
                <a:cs typeface="Arial"/>
                <a:sym typeface="Arial"/>
              </a:rPr>
              <a:t>Le Mont Thabor est le site de la transfiguration de Jésus. Jésus est transfiguré devant ses disciples Pierre, Jacques et Jean : son visage devient radieux et ses vêtements brillent d’une lumière blanche éclatante.</a:t>
            </a:r>
            <a:br>
              <a:rPr b="0" i="0" lang="fr" sz="2400" u="none" cap="none" strike="noStrike">
                <a:solidFill>
                  <a:schemeClr val="dk1"/>
                </a:solidFill>
                <a:latin typeface="Arial"/>
                <a:ea typeface="Arial"/>
                <a:cs typeface="Arial"/>
                <a:sym typeface="Arial"/>
              </a:rPr>
            </a:br>
            <a:endParaRPr b="0" i="0" sz="2400" u="none" cap="none" strike="noStrike">
              <a:solidFill>
                <a:srgbClr val="000000"/>
              </a:solidFill>
              <a:latin typeface="Arial"/>
              <a:ea typeface="Arial"/>
              <a:cs typeface="Arial"/>
              <a:sym typeface="Arial"/>
            </a:endParaRPr>
          </a:p>
        </p:txBody>
      </p:sp>
      <p:pic>
        <p:nvPicPr>
          <p:cNvPr id="179" name="Google Shape;179;p31"/>
          <p:cNvPicPr preferRelativeResize="0"/>
          <p:nvPr/>
        </p:nvPicPr>
        <p:blipFill rotWithShape="1">
          <a:blip r:embed="rId4">
            <a:alphaModFix/>
          </a:blip>
          <a:srcRect b="0" l="0" r="0" t="0"/>
          <a:stretch/>
        </p:blipFill>
        <p:spPr>
          <a:xfrm>
            <a:off x="5080400" y="125800"/>
            <a:ext cx="4063600" cy="3131175"/>
          </a:xfrm>
          <a:prstGeom prst="rect">
            <a:avLst/>
          </a:prstGeom>
          <a:noFill/>
          <a:ln cap="flat" cmpd="sng" w="76200">
            <a:solidFill>
              <a:srgbClr val="000000"/>
            </a:solidFill>
            <a:prstDash val="solid"/>
            <a:round/>
            <a:headEnd len="sm" w="sm" type="none"/>
            <a:tailEnd len="sm" w="sm" type="none"/>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3" name="Shape 183"/>
        <p:cNvGrpSpPr/>
        <p:nvPr/>
      </p:nvGrpSpPr>
      <p:grpSpPr>
        <a:xfrm>
          <a:off x="0" y="0"/>
          <a:ext cx="0" cy="0"/>
          <a:chOff x="0" y="0"/>
          <a:chExt cx="0" cy="0"/>
        </a:xfrm>
      </p:grpSpPr>
      <p:sp>
        <p:nvSpPr>
          <p:cNvPr id="184" name="Google Shape;184;p32"/>
          <p:cNvSpPr txBox="1"/>
          <p:nvPr>
            <p:ph type="ctrTitle"/>
          </p:nvPr>
        </p:nvSpPr>
        <p:spPr>
          <a:xfrm>
            <a:off x="306350" y="93600"/>
            <a:ext cx="4858800" cy="553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br>
              <a:rPr lang="fr" sz="3900"/>
            </a:br>
            <a:r>
              <a:rPr lang="fr" sz="3900"/>
              <a:t>Mont Thabor</a:t>
            </a:r>
            <a:endParaRPr sz="3900"/>
          </a:p>
        </p:txBody>
      </p:sp>
      <p:pic>
        <p:nvPicPr>
          <p:cNvPr id="185" name="Google Shape;185;p32"/>
          <p:cNvPicPr preferRelativeResize="0"/>
          <p:nvPr/>
        </p:nvPicPr>
        <p:blipFill rotWithShape="1">
          <a:blip r:embed="rId4">
            <a:alphaModFix/>
          </a:blip>
          <a:srcRect b="14754" l="0" r="0" t="0"/>
          <a:stretch/>
        </p:blipFill>
        <p:spPr>
          <a:xfrm>
            <a:off x="5165150" y="627800"/>
            <a:ext cx="3831525" cy="4449175"/>
          </a:xfrm>
          <a:prstGeom prst="rect">
            <a:avLst/>
          </a:prstGeom>
          <a:noFill/>
          <a:ln cap="flat" cmpd="sng" w="76200">
            <a:solidFill>
              <a:srgbClr val="000000"/>
            </a:solidFill>
            <a:prstDash val="solid"/>
            <a:round/>
            <a:headEnd len="sm" w="sm" type="none"/>
            <a:tailEnd len="sm" w="sm" type="none"/>
          </a:ln>
        </p:spPr>
      </p:pic>
      <p:sp>
        <p:nvSpPr>
          <p:cNvPr id="186" name="Google Shape;186;p32"/>
          <p:cNvSpPr txBox="1"/>
          <p:nvPr/>
        </p:nvSpPr>
        <p:spPr>
          <a:xfrm>
            <a:off x="306350" y="561300"/>
            <a:ext cx="4775700" cy="4582200"/>
          </a:xfrm>
          <a:prstGeom prst="rect">
            <a:avLst/>
          </a:prstGeom>
          <a:solidFill>
            <a:srgbClr val="FFFFFF">
              <a:alpha val="63137"/>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fr" sz="2100" u="none" cap="none" strike="noStrike">
                <a:solidFill>
                  <a:schemeClr val="dk1"/>
                </a:solidFill>
                <a:latin typeface="Arial"/>
                <a:ea typeface="Arial"/>
                <a:cs typeface="Arial"/>
                <a:sym typeface="Arial"/>
              </a:rPr>
              <a:t>Sites de pèlerinage :</a:t>
            </a:r>
            <a:br>
              <a:rPr b="0" i="0" lang="fr" sz="2100" u="none" cap="none" strike="noStrike">
                <a:solidFill>
                  <a:schemeClr val="dk1"/>
                </a:solidFill>
                <a:latin typeface="Arial"/>
                <a:ea typeface="Arial"/>
                <a:cs typeface="Arial"/>
                <a:sym typeface="Arial"/>
              </a:rPr>
            </a:br>
            <a:r>
              <a:rPr b="0" i="0" lang="fr" sz="2100" u="none" cap="none" strike="noStrike">
                <a:solidFill>
                  <a:schemeClr val="dk1"/>
                </a:solidFill>
                <a:latin typeface="Arial"/>
                <a:ea typeface="Arial"/>
                <a:cs typeface="Arial"/>
                <a:sym typeface="Arial"/>
              </a:rPr>
              <a:t>Plusieurs pèlerins se rendent au mont Thabor pour visiter les deux églises qui se trouvent en haut de la montagne : une église orthodoxe et une église catholique. L’église catholique, la Basilique de la Transfiguration, a été construite par des Franciscains en 1924 et peut être vue de très loin.</a:t>
            </a:r>
            <a:r>
              <a:rPr b="0" i="0" lang="fr" sz="2300" u="none" cap="none" strike="noStrike">
                <a:solidFill>
                  <a:schemeClr val="dk1"/>
                </a:solidFill>
                <a:latin typeface="Arial"/>
                <a:ea typeface="Arial"/>
                <a:cs typeface="Arial"/>
                <a:sym typeface="Arial"/>
              </a:rPr>
              <a:t> </a:t>
            </a:r>
            <a:endParaRPr b="0" i="0" sz="23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fr" sz="1300" u="none" cap="none" strike="noStrike">
                <a:solidFill>
                  <a:schemeClr val="dk1"/>
                </a:solidFill>
                <a:latin typeface="Arial"/>
                <a:ea typeface="Arial"/>
                <a:cs typeface="Arial"/>
                <a:sym typeface="Arial"/>
              </a:rPr>
              <a:t>Sources :</a:t>
            </a:r>
            <a:br>
              <a:rPr b="0" i="0" lang="fr" sz="1300" u="none" cap="none" strike="noStrike">
                <a:solidFill>
                  <a:schemeClr val="dk1"/>
                </a:solidFill>
                <a:latin typeface="Arial"/>
                <a:ea typeface="Arial"/>
                <a:cs typeface="Arial"/>
                <a:sym typeface="Arial"/>
              </a:rPr>
            </a:br>
            <a:r>
              <a:rPr b="0" i="0" lang="fr" sz="1300" u="sng" cap="none" strike="noStrike">
                <a:solidFill>
                  <a:schemeClr val="accent5"/>
                </a:solidFill>
                <a:latin typeface="Arial"/>
                <a:ea typeface="Arial"/>
                <a:cs typeface="Arial"/>
                <a:sym typeface="Arial"/>
                <a:hlinkClick r:id="rId5">
                  <a:extLst>
                    <a:ext uri="{A12FA001-AC4F-418D-AE19-62706E023703}">
                      <ahyp:hlinkClr val="tx"/>
                    </a:ext>
                  </a:extLst>
                </a:hlinkClick>
              </a:rPr>
              <a:t>https://en.wikipedia.org/wiki/Mount_Tabor</a:t>
            </a:r>
            <a:br>
              <a:rPr b="0" i="0" lang="fr" sz="1300" u="none" cap="none" strike="noStrike">
                <a:solidFill>
                  <a:schemeClr val="dk1"/>
                </a:solidFill>
                <a:latin typeface="Arial"/>
                <a:ea typeface="Arial"/>
                <a:cs typeface="Arial"/>
                <a:sym typeface="Arial"/>
              </a:rPr>
            </a:br>
            <a:r>
              <a:rPr b="0" i="0" lang="fr" sz="1300" u="sng" cap="none" strike="noStrike">
                <a:solidFill>
                  <a:schemeClr val="accent5"/>
                </a:solidFill>
                <a:latin typeface="Arial"/>
                <a:ea typeface="Arial"/>
                <a:cs typeface="Arial"/>
                <a:sym typeface="Arial"/>
                <a:hlinkClick r:id="rId6">
                  <a:extLst>
                    <a:ext uri="{A12FA001-AC4F-418D-AE19-62706E023703}">
                      <ahyp:hlinkClr val="tx"/>
                    </a:ext>
                  </a:extLst>
                </a:hlinkClick>
              </a:rPr>
              <a:t>https://fr.wikipedia.org/wiki/Basilique_de_la_Transfiguration</a:t>
            </a:r>
            <a:br>
              <a:rPr b="0" i="0" lang="fr" sz="1300" u="none" cap="none" strike="noStrike">
                <a:solidFill>
                  <a:schemeClr val="dk1"/>
                </a:solidFill>
                <a:latin typeface="Arial"/>
                <a:ea typeface="Arial"/>
                <a:cs typeface="Arial"/>
                <a:sym typeface="Arial"/>
              </a:rPr>
            </a:br>
            <a:r>
              <a:rPr b="0" i="0" lang="fr" sz="1300" u="sng" cap="none" strike="noStrike">
                <a:solidFill>
                  <a:schemeClr val="accent5"/>
                </a:solidFill>
                <a:latin typeface="Arial"/>
                <a:ea typeface="Arial"/>
                <a:cs typeface="Arial"/>
                <a:sym typeface="Arial"/>
                <a:hlinkClick r:id="rId7">
                  <a:extLst>
                    <a:ext uri="{A12FA001-AC4F-418D-AE19-62706E023703}">
                      <ahyp:hlinkClr val="tx"/>
                    </a:ext>
                  </a:extLst>
                </a:hlinkClick>
              </a:rPr>
              <a:t>https://seletlumieretv.org/blogfeed/getpost.php?id=289</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0" name="Shape 190"/>
        <p:cNvGrpSpPr/>
        <p:nvPr/>
      </p:nvGrpSpPr>
      <p:grpSpPr>
        <a:xfrm>
          <a:off x="0" y="0"/>
          <a:ext cx="0" cy="0"/>
          <a:chOff x="0" y="0"/>
          <a:chExt cx="0" cy="0"/>
        </a:xfrm>
      </p:grpSpPr>
      <p:pic>
        <p:nvPicPr>
          <p:cNvPr id="191" name="Google Shape;191;p33"/>
          <p:cNvPicPr preferRelativeResize="0"/>
          <p:nvPr/>
        </p:nvPicPr>
        <p:blipFill rotWithShape="1">
          <a:blip r:embed="rId4">
            <a:alphaModFix/>
          </a:blip>
          <a:srcRect b="0" l="0" r="0" t="0"/>
          <a:stretch/>
        </p:blipFill>
        <p:spPr>
          <a:xfrm>
            <a:off x="-1" y="0"/>
            <a:ext cx="9144004" cy="5143502"/>
          </a:xfrm>
          <a:prstGeom prst="rect">
            <a:avLst/>
          </a:prstGeom>
          <a:noFill/>
          <a:ln>
            <a:noFill/>
          </a:ln>
        </p:spPr>
      </p:pic>
      <p:sp>
        <p:nvSpPr>
          <p:cNvPr id="192" name="Google Shape;192;p33"/>
          <p:cNvSpPr txBox="1"/>
          <p:nvPr>
            <p:ph type="ctrTitle"/>
          </p:nvPr>
        </p:nvSpPr>
        <p:spPr>
          <a:xfrm>
            <a:off x="2610350" y="0"/>
            <a:ext cx="4828800" cy="891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t>Mont Thabor</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6" name="Shape 196"/>
        <p:cNvGrpSpPr/>
        <p:nvPr/>
      </p:nvGrpSpPr>
      <p:grpSpPr>
        <a:xfrm>
          <a:off x="0" y="0"/>
          <a:ext cx="0" cy="0"/>
          <a:chOff x="0" y="0"/>
          <a:chExt cx="0" cy="0"/>
        </a:xfrm>
      </p:grpSpPr>
      <p:sp>
        <p:nvSpPr>
          <p:cNvPr id="197" name="Google Shape;197;p34"/>
          <p:cNvSpPr txBox="1"/>
          <p:nvPr>
            <p:ph type="ctrTitle"/>
          </p:nvPr>
        </p:nvSpPr>
        <p:spPr>
          <a:xfrm>
            <a:off x="0" y="1947525"/>
            <a:ext cx="3563400" cy="141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b="1" lang="fr" sz="5100">
                <a:solidFill>
                  <a:srgbClr val="FFFF00"/>
                </a:solidFill>
              </a:rPr>
              <a:t>Semaine 3</a:t>
            </a:r>
            <a:endParaRPr b="1" sz="5100">
              <a:solidFill>
                <a:srgbClr val="FFFF00"/>
              </a:solidFill>
            </a:endParaRPr>
          </a:p>
        </p:txBody>
      </p:sp>
      <p:sp>
        <p:nvSpPr>
          <p:cNvPr id="198" name="Google Shape;198;p34"/>
          <p:cNvSpPr txBox="1"/>
          <p:nvPr>
            <p:ph idx="1" type="subTitle"/>
          </p:nvPr>
        </p:nvSpPr>
        <p:spPr>
          <a:xfrm>
            <a:off x="90550" y="3111750"/>
            <a:ext cx="3893100" cy="1713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fr">
                <a:solidFill>
                  <a:srgbClr val="FFFFFF"/>
                </a:solidFill>
              </a:rPr>
              <a:t>Temple de Jérusalem</a:t>
            </a:r>
            <a:br>
              <a:rPr lang="fr">
                <a:solidFill>
                  <a:srgbClr val="FFFFFF"/>
                </a:solidFill>
              </a:rPr>
            </a:br>
            <a:endParaRPr>
              <a:solidFill>
                <a:srgbClr val="FFFFF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2" name="Shape 202"/>
        <p:cNvGrpSpPr/>
        <p:nvPr/>
      </p:nvGrpSpPr>
      <p:grpSpPr>
        <a:xfrm>
          <a:off x="0" y="0"/>
          <a:ext cx="0" cy="0"/>
          <a:chOff x="0" y="0"/>
          <a:chExt cx="0" cy="0"/>
        </a:xfrm>
      </p:grpSpPr>
      <p:sp>
        <p:nvSpPr>
          <p:cNvPr id="203" name="Google Shape;203;p35"/>
          <p:cNvSpPr txBox="1"/>
          <p:nvPr>
            <p:ph type="ctrTitle"/>
          </p:nvPr>
        </p:nvSpPr>
        <p:spPr>
          <a:xfrm>
            <a:off x="5046750" y="2000275"/>
            <a:ext cx="4207800" cy="2673900"/>
          </a:xfrm>
          <a:prstGeom prst="rect">
            <a:avLst/>
          </a:prstGeom>
          <a:solidFill>
            <a:srgbClr val="62665F">
              <a:alpha val="30588"/>
            </a:srgbClr>
          </a:solid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t/>
            </a:r>
            <a:endParaRPr sz="4400">
              <a:solidFill>
                <a:srgbClr val="000000"/>
              </a:solidFill>
            </a:endParaRPr>
          </a:p>
          <a:p>
            <a:pPr indent="0" lvl="0" marL="0" rtl="0" algn="l">
              <a:lnSpc>
                <a:spcPct val="100000"/>
              </a:lnSpc>
              <a:spcBef>
                <a:spcPts val="0"/>
              </a:spcBef>
              <a:spcAft>
                <a:spcPts val="0"/>
              </a:spcAft>
              <a:buSzPts val="5200"/>
              <a:buNone/>
            </a:pPr>
            <a:r>
              <a:rPr lang="fr" sz="4400">
                <a:solidFill>
                  <a:srgbClr val="000000"/>
                </a:solidFill>
              </a:rPr>
              <a:t>Semaine 3 :</a:t>
            </a:r>
            <a:br>
              <a:rPr lang="fr" sz="4400">
                <a:solidFill>
                  <a:srgbClr val="000000"/>
                </a:solidFill>
              </a:rPr>
            </a:br>
            <a:r>
              <a:rPr lang="fr" sz="4400">
                <a:solidFill>
                  <a:srgbClr val="000000"/>
                </a:solidFill>
              </a:rPr>
              <a:t>Temple de Jérusalem et</a:t>
            </a:r>
            <a:br>
              <a:rPr lang="fr" sz="4400">
                <a:solidFill>
                  <a:srgbClr val="000000"/>
                </a:solidFill>
              </a:rPr>
            </a:br>
            <a:r>
              <a:rPr lang="fr" sz="3300">
                <a:solidFill>
                  <a:srgbClr val="000000"/>
                </a:solidFill>
              </a:rPr>
              <a:t>Mur des Lamentations</a:t>
            </a:r>
            <a:endParaRPr sz="3300">
              <a:solidFill>
                <a:srgbClr val="00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7" name="Shape 207"/>
        <p:cNvGrpSpPr/>
        <p:nvPr/>
      </p:nvGrpSpPr>
      <p:grpSpPr>
        <a:xfrm>
          <a:off x="0" y="0"/>
          <a:ext cx="0" cy="0"/>
          <a:chOff x="0" y="0"/>
          <a:chExt cx="0" cy="0"/>
        </a:xfrm>
      </p:grpSpPr>
      <p:sp>
        <p:nvSpPr>
          <p:cNvPr id="208" name="Google Shape;208;p36"/>
          <p:cNvSpPr txBox="1"/>
          <p:nvPr>
            <p:ph type="ctrTitle"/>
          </p:nvPr>
        </p:nvSpPr>
        <p:spPr>
          <a:xfrm>
            <a:off x="3665750" y="75000"/>
            <a:ext cx="4779300" cy="619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600">
                <a:highlight>
                  <a:srgbClr val="FFFFFF"/>
                </a:highlight>
              </a:rPr>
              <a:t>Mur des Lamentations</a:t>
            </a:r>
            <a:endParaRPr sz="3600">
              <a:highlight>
                <a:srgbClr val="FFFFFF"/>
              </a:highlight>
            </a:endParaRPr>
          </a:p>
        </p:txBody>
      </p:sp>
      <p:sp>
        <p:nvSpPr>
          <p:cNvPr id="209" name="Google Shape;209;p36"/>
          <p:cNvSpPr txBox="1"/>
          <p:nvPr/>
        </p:nvSpPr>
        <p:spPr>
          <a:xfrm>
            <a:off x="872400" y="193500"/>
            <a:ext cx="8271600" cy="71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fr" sz="1800" u="none" cap="none" strike="noStrike">
                <a:solidFill>
                  <a:srgbClr val="000000"/>
                </a:solidFill>
                <a:latin typeface="Arial"/>
                <a:ea typeface="Arial"/>
                <a:cs typeface="Arial"/>
                <a:sym typeface="Arial"/>
              </a:rPr>
              <a:t>Situation géographique :</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1" i="0" lang="fr" sz="1800" u="none" cap="none" strike="noStrike">
                <a:solidFill>
                  <a:srgbClr val="000000"/>
                </a:solidFill>
                <a:latin typeface="Arial"/>
                <a:ea typeface="Arial"/>
                <a:cs typeface="Arial"/>
                <a:sym typeface="Arial"/>
              </a:rPr>
              <a:t>Le Mur des Lamentations se trouve dans le quartier juif de la vieille ville de Jérusalem. Le mur a une longueur de 497 mètres et est fait de pierre calcaire de Jérusalem. La hauteur originale du mur était de 60 mètres.</a:t>
            </a:r>
            <a:endParaRPr b="1" i="0" sz="18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13" name="Shape 213"/>
        <p:cNvGrpSpPr/>
        <p:nvPr/>
      </p:nvGrpSpPr>
      <p:grpSpPr>
        <a:xfrm>
          <a:off x="0" y="0"/>
          <a:ext cx="0" cy="0"/>
          <a:chOff x="0" y="0"/>
          <a:chExt cx="0" cy="0"/>
        </a:xfrm>
      </p:grpSpPr>
      <p:pic>
        <p:nvPicPr>
          <p:cNvPr id="214" name="Google Shape;214;p37"/>
          <p:cNvPicPr preferRelativeResize="0"/>
          <p:nvPr/>
        </p:nvPicPr>
        <p:blipFill rotWithShape="1">
          <a:blip r:embed="rId4">
            <a:alphaModFix/>
          </a:blip>
          <a:srcRect b="0" l="0" r="0" t="0"/>
          <a:stretch/>
        </p:blipFill>
        <p:spPr>
          <a:xfrm>
            <a:off x="112850" y="-870725"/>
            <a:ext cx="9464672" cy="7098497"/>
          </a:xfrm>
          <a:prstGeom prst="rect">
            <a:avLst/>
          </a:prstGeom>
          <a:noFill/>
          <a:ln>
            <a:noFill/>
          </a:ln>
        </p:spPr>
      </p:pic>
      <p:sp>
        <p:nvSpPr>
          <p:cNvPr id="215" name="Google Shape;215;p37"/>
          <p:cNvSpPr txBox="1"/>
          <p:nvPr>
            <p:ph type="ctrTitle"/>
          </p:nvPr>
        </p:nvSpPr>
        <p:spPr>
          <a:xfrm>
            <a:off x="312000" y="397475"/>
            <a:ext cx="4779300" cy="619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600">
                <a:highlight>
                  <a:srgbClr val="FFFFFF"/>
                </a:highlight>
              </a:rPr>
              <a:t>Mur des Lamentations</a:t>
            </a:r>
            <a:endParaRPr sz="3600">
              <a:highlight>
                <a:srgbClr val="FFFFFF"/>
              </a:highlight>
            </a:endParaRPr>
          </a:p>
        </p:txBody>
      </p:sp>
      <p:sp>
        <p:nvSpPr>
          <p:cNvPr id="216" name="Google Shape;216;p37"/>
          <p:cNvSpPr txBox="1"/>
          <p:nvPr/>
        </p:nvSpPr>
        <p:spPr>
          <a:xfrm>
            <a:off x="7078225" y="2676550"/>
            <a:ext cx="2499300" cy="101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0" i="0" lang="fr" sz="3000" u="none" cap="none" strike="noStrike">
                <a:solidFill>
                  <a:srgbClr val="FFFFFF"/>
                </a:solidFill>
                <a:latin typeface="Arial"/>
                <a:ea typeface="Arial"/>
                <a:cs typeface="Arial"/>
                <a:sym typeface="Arial"/>
              </a:rPr>
              <a:t>Ce mur sépare les hommes et les femmes.</a:t>
            </a:r>
            <a:endParaRPr b="0" i="0" sz="3000" u="none" cap="none" strike="noStrike">
              <a:solidFill>
                <a:srgbClr val="FFFFFF"/>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0" name="Shape 220"/>
        <p:cNvGrpSpPr/>
        <p:nvPr/>
      </p:nvGrpSpPr>
      <p:grpSpPr>
        <a:xfrm>
          <a:off x="0" y="0"/>
          <a:ext cx="0" cy="0"/>
          <a:chOff x="0" y="0"/>
          <a:chExt cx="0" cy="0"/>
        </a:xfrm>
      </p:grpSpPr>
      <p:sp>
        <p:nvSpPr>
          <p:cNvPr id="221" name="Google Shape;221;p38"/>
          <p:cNvSpPr txBox="1"/>
          <p:nvPr>
            <p:ph type="ctrTitle"/>
          </p:nvPr>
        </p:nvSpPr>
        <p:spPr>
          <a:xfrm>
            <a:off x="2166650" y="385000"/>
            <a:ext cx="4987200" cy="619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600"/>
              <a:t>Mur des Lamentations</a:t>
            </a:r>
            <a:endParaRPr sz="3600"/>
          </a:p>
        </p:txBody>
      </p:sp>
      <p:sp>
        <p:nvSpPr>
          <p:cNvPr id="222" name="Google Shape;222;p38"/>
          <p:cNvSpPr txBox="1"/>
          <p:nvPr/>
        </p:nvSpPr>
        <p:spPr>
          <a:xfrm>
            <a:off x="283050" y="1768025"/>
            <a:ext cx="8577900" cy="2713200"/>
          </a:xfrm>
          <a:prstGeom prst="rect">
            <a:avLst/>
          </a:prstGeom>
          <a:solidFill>
            <a:srgbClr val="FFFFFF">
              <a:alpha val="63137"/>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fr" sz="2400" u="none" cap="none" strike="noStrike">
                <a:solidFill>
                  <a:schemeClr val="dk1"/>
                </a:solidFill>
                <a:latin typeface="Arial"/>
                <a:ea typeface="Arial"/>
                <a:cs typeface="Arial"/>
                <a:sym typeface="Arial"/>
              </a:rPr>
              <a:t>Dans l’histoire de Jésus :</a:t>
            </a:r>
            <a:endParaRPr b="1" i="0" sz="2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fr" sz="2400" u="none" cap="none" strike="noStrike">
                <a:solidFill>
                  <a:srgbClr val="222222"/>
                </a:solidFill>
                <a:latin typeface="Arial"/>
                <a:ea typeface="Arial"/>
                <a:cs typeface="Arial"/>
                <a:sym typeface="Arial"/>
              </a:rPr>
              <a:t>Le Mur des Lamentations a été érigé à l’endroit où le Second Temple de Jérusalem se trouvait (le Second Temple ayant été construit après la destruction du Temple de Jérusalem après la mort de Jésus). Jésus visite le Temple de Jérusalem, notamment à un moment lorsqu’il chasse les marchands du Temple car le lieu devrait être sacré.</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26" name="Shape 226"/>
        <p:cNvGrpSpPr/>
        <p:nvPr/>
      </p:nvGrpSpPr>
      <p:grpSpPr>
        <a:xfrm>
          <a:off x="0" y="0"/>
          <a:ext cx="0" cy="0"/>
          <a:chOff x="0" y="0"/>
          <a:chExt cx="0" cy="0"/>
        </a:xfrm>
      </p:grpSpPr>
      <p:sp>
        <p:nvSpPr>
          <p:cNvPr id="227" name="Google Shape;227;p39"/>
          <p:cNvSpPr txBox="1"/>
          <p:nvPr/>
        </p:nvSpPr>
        <p:spPr>
          <a:xfrm>
            <a:off x="741700" y="483700"/>
            <a:ext cx="8402400" cy="187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800" u="none" cap="none" strike="noStrike">
              <a:solidFill>
                <a:srgbClr val="000000"/>
              </a:solidFill>
              <a:latin typeface="Arial"/>
              <a:ea typeface="Arial"/>
              <a:cs typeface="Arial"/>
              <a:sym typeface="Arial"/>
            </a:endParaRPr>
          </a:p>
        </p:txBody>
      </p:sp>
      <p:pic>
        <p:nvPicPr>
          <p:cNvPr id="228" name="Google Shape;228;p39"/>
          <p:cNvPicPr preferRelativeResize="0"/>
          <p:nvPr/>
        </p:nvPicPr>
        <p:blipFill rotWithShape="1">
          <a:blip r:embed="rId3">
            <a:alphaModFix/>
          </a:blip>
          <a:srcRect b="0" l="0" r="0" t="0"/>
          <a:stretch/>
        </p:blipFill>
        <p:spPr>
          <a:xfrm>
            <a:off x="3335550" y="110200"/>
            <a:ext cx="3692348" cy="4923104"/>
          </a:xfrm>
          <a:prstGeom prst="rect">
            <a:avLst/>
          </a:prstGeom>
          <a:noFill/>
          <a:ln>
            <a:noFill/>
          </a:ln>
        </p:spPr>
      </p:pic>
      <p:sp>
        <p:nvSpPr>
          <p:cNvPr id="229" name="Google Shape;229;p39"/>
          <p:cNvSpPr txBox="1"/>
          <p:nvPr>
            <p:ph type="ctrTitle"/>
          </p:nvPr>
        </p:nvSpPr>
        <p:spPr>
          <a:xfrm>
            <a:off x="122425" y="123400"/>
            <a:ext cx="4987200" cy="619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600">
                <a:solidFill>
                  <a:srgbClr val="FFFFFF"/>
                </a:solidFill>
              </a:rPr>
              <a:t>Mur des Lamentations</a:t>
            </a:r>
            <a:endParaRPr sz="3600">
              <a:solidFill>
                <a:srgbClr val="FFFFFF"/>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33" name="Shape 233"/>
        <p:cNvGrpSpPr/>
        <p:nvPr/>
      </p:nvGrpSpPr>
      <p:grpSpPr>
        <a:xfrm>
          <a:off x="0" y="0"/>
          <a:ext cx="0" cy="0"/>
          <a:chOff x="0" y="0"/>
          <a:chExt cx="0" cy="0"/>
        </a:xfrm>
      </p:grpSpPr>
      <p:sp>
        <p:nvSpPr>
          <p:cNvPr id="234" name="Google Shape;234;p40"/>
          <p:cNvSpPr txBox="1"/>
          <p:nvPr>
            <p:ph type="ctrTitle"/>
          </p:nvPr>
        </p:nvSpPr>
        <p:spPr>
          <a:xfrm>
            <a:off x="122425" y="123400"/>
            <a:ext cx="4987200" cy="619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600"/>
              <a:t>Mur des Lamentations</a:t>
            </a:r>
            <a:endParaRPr sz="3600"/>
          </a:p>
        </p:txBody>
      </p:sp>
      <p:sp>
        <p:nvSpPr>
          <p:cNvPr id="235" name="Google Shape;235;p40"/>
          <p:cNvSpPr txBox="1"/>
          <p:nvPr/>
        </p:nvSpPr>
        <p:spPr>
          <a:xfrm>
            <a:off x="741700" y="483700"/>
            <a:ext cx="8402400" cy="187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fr" sz="1800" u="none" cap="none" strike="noStrike">
                <a:solidFill>
                  <a:schemeClr val="dk1"/>
                </a:solidFill>
                <a:latin typeface="Arial"/>
                <a:ea typeface="Arial"/>
                <a:cs typeface="Arial"/>
                <a:sym typeface="Arial"/>
              </a:rPr>
              <a:t>Sites de pèlerinage :</a:t>
            </a:r>
            <a:br>
              <a:rPr b="0" i="0" lang="fr" sz="1800" u="none" cap="none" strike="noStrike">
                <a:solidFill>
                  <a:schemeClr val="dk1"/>
                </a:solidFill>
                <a:latin typeface="Arial"/>
                <a:ea typeface="Arial"/>
                <a:cs typeface="Arial"/>
                <a:sym typeface="Arial"/>
              </a:rPr>
            </a:br>
            <a:r>
              <a:rPr b="0" i="0" lang="fr" sz="1800" u="none" cap="none" strike="noStrike">
                <a:solidFill>
                  <a:schemeClr val="dk1"/>
                </a:solidFill>
                <a:latin typeface="Arial"/>
                <a:ea typeface="Arial"/>
                <a:cs typeface="Arial"/>
                <a:sym typeface="Arial"/>
              </a:rPr>
              <a:t>Aujourd’hui, de nombreux visiteurs se rendent au Mur de Lamentations pour prier. La tradition dicte que lorsque l’on s’approche du mur, on peut écrire un petit mot sur une feuille, la plier ou la rouler et la mettre entre des pierres du mur.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sp>
        <p:nvSpPr>
          <p:cNvPr id="236" name="Google Shape;236;p40"/>
          <p:cNvSpPr txBox="1"/>
          <p:nvPr/>
        </p:nvSpPr>
        <p:spPr>
          <a:xfrm>
            <a:off x="548200" y="4659775"/>
            <a:ext cx="8239200" cy="387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fr" sz="1400" u="none" cap="none" strike="noStrike">
                <a:solidFill>
                  <a:srgbClr val="FFFFFF"/>
                </a:solidFill>
                <a:latin typeface="Arial"/>
                <a:ea typeface="Arial"/>
                <a:cs typeface="Arial"/>
                <a:sym typeface="Arial"/>
              </a:rPr>
              <a:t>Sources :</a:t>
            </a:r>
            <a:r>
              <a:rPr b="0" i="0" lang="fr" sz="1400" u="sng" cap="none" strike="noStrike">
                <a:solidFill>
                  <a:srgbClr val="FFFFFF"/>
                </a:solidFill>
                <a:latin typeface="Arial"/>
                <a:ea typeface="Arial"/>
                <a:cs typeface="Arial"/>
                <a:sym typeface="Arial"/>
                <a:hlinkClick r:id="rId4">
                  <a:extLst>
                    <a:ext uri="{A12FA001-AC4F-418D-AE19-62706E023703}">
                      <ahyp:hlinkClr val="tx"/>
                    </a:ext>
                  </a:extLst>
                </a:hlinkClick>
              </a:rPr>
              <a:t>https://fr.wikipedia.org/wiki/Mur_des_Lamentations#Construction_du_mur</a:t>
            </a:r>
            <a:endParaRPr b="0" i="0" sz="1400" u="none" cap="none" strike="noStrike">
              <a:solidFill>
                <a:srgbClr val="FFFFFF"/>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40" name="Shape 240"/>
        <p:cNvGrpSpPr/>
        <p:nvPr/>
      </p:nvGrpSpPr>
      <p:grpSpPr>
        <a:xfrm>
          <a:off x="0" y="0"/>
          <a:ext cx="0" cy="0"/>
          <a:chOff x="0" y="0"/>
          <a:chExt cx="0" cy="0"/>
        </a:xfrm>
      </p:grpSpPr>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44" name="Shape 244"/>
        <p:cNvGrpSpPr/>
        <p:nvPr/>
      </p:nvGrpSpPr>
      <p:grpSpPr>
        <a:xfrm>
          <a:off x="0" y="0"/>
          <a:ext cx="0" cy="0"/>
          <a:chOff x="0" y="0"/>
          <a:chExt cx="0" cy="0"/>
        </a:xfrm>
      </p:grpSpPr>
      <p:sp>
        <p:nvSpPr>
          <p:cNvPr id="245" name="Google Shape;245;p42"/>
          <p:cNvSpPr txBox="1"/>
          <p:nvPr>
            <p:ph type="ctrTitle"/>
          </p:nvPr>
        </p:nvSpPr>
        <p:spPr>
          <a:xfrm>
            <a:off x="0" y="1947525"/>
            <a:ext cx="3563400" cy="141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b="1" lang="fr" sz="5100">
                <a:solidFill>
                  <a:srgbClr val="FFFF00"/>
                </a:solidFill>
              </a:rPr>
              <a:t>Semaine 4</a:t>
            </a:r>
            <a:endParaRPr b="1" sz="5100">
              <a:solidFill>
                <a:srgbClr val="FFFF00"/>
              </a:solidFill>
            </a:endParaRPr>
          </a:p>
        </p:txBody>
      </p:sp>
      <p:sp>
        <p:nvSpPr>
          <p:cNvPr id="246" name="Google Shape;246;p42"/>
          <p:cNvSpPr txBox="1"/>
          <p:nvPr>
            <p:ph idx="1" type="subTitle"/>
          </p:nvPr>
        </p:nvSpPr>
        <p:spPr>
          <a:xfrm>
            <a:off x="90550" y="3111750"/>
            <a:ext cx="3893100" cy="1713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fr">
                <a:solidFill>
                  <a:srgbClr val="FFFFFF"/>
                </a:solidFill>
              </a:rPr>
              <a:t>         Nazareth</a:t>
            </a:r>
            <a:br>
              <a:rPr lang="fr">
                <a:solidFill>
                  <a:srgbClr val="FFFFFF"/>
                </a:solidFill>
              </a:rPr>
            </a:br>
            <a:endParaRPr>
              <a:solidFill>
                <a:srgbClr val="FFFFFF"/>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50" name="Shape 250"/>
        <p:cNvGrpSpPr/>
        <p:nvPr/>
      </p:nvGrpSpPr>
      <p:grpSpPr>
        <a:xfrm>
          <a:off x="0" y="0"/>
          <a:ext cx="0" cy="0"/>
          <a:chOff x="0" y="0"/>
          <a:chExt cx="0" cy="0"/>
        </a:xfrm>
      </p:grpSpPr>
      <p:sp>
        <p:nvSpPr>
          <p:cNvPr id="251" name="Google Shape;251;p43"/>
          <p:cNvSpPr txBox="1"/>
          <p:nvPr>
            <p:ph type="ctrTitle"/>
          </p:nvPr>
        </p:nvSpPr>
        <p:spPr>
          <a:xfrm>
            <a:off x="5150450" y="906300"/>
            <a:ext cx="7123800" cy="15843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solidFill>
                  <a:srgbClr val="434343"/>
                </a:solidFill>
              </a:rPr>
              <a:t>Semaine 4</a:t>
            </a:r>
            <a:br>
              <a:rPr lang="fr">
                <a:solidFill>
                  <a:srgbClr val="434343"/>
                </a:solidFill>
              </a:rPr>
            </a:br>
            <a:r>
              <a:rPr lang="fr">
                <a:solidFill>
                  <a:srgbClr val="434343"/>
                </a:solidFill>
              </a:rPr>
              <a:t>Nazareth</a:t>
            </a:r>
            <a:endParaRPr>
              <a:solidFill>
                <a:srgbClr val="434343"/>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55" name="Shape 255"/>
        <p:cNvGrpSpPr/>
        <p:nvPr/>
      </p:nvGrpSpPr>
      <p:grpSpPr>
        <a:xfrm>
          <a:off x="0" y="0"/>
          <a:ext cx="0" cy="0"/>
          <a:chOff x="0" y="0"/>
          <a:chExt cx="0" cy="0"/>
        </a:xfrm>
      </p:grpSpPr>
      <p:sp>
        <p:nvSpPr>
          <p:cNvPr id="256" name="Google Shape;256;p44"/>
          <p:cNvSpPr txBox="1"/>
          <p:nvPr>
            <p:ph type="ctrTitle"/>
          </p:nvPr>
        </p:nvSpPr>
        <p:spPr>
          <a:xfrm>
            <a:off x="684150" y="777325"/>
            <a:ext cx="7123800" cy="15843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br>
              <a:rPr lang="fr">
                <a:solidFill>
                  <a:srgbClr val="FFFFFF"/>
                </a:solidFill>
              </a:rPr>
            </a:br>
            <a:r>
              <a:rPr lang="fr">
                <a:solidFill>
                  <a:srgbClr val="FFFFFF"/>
                </a:solidFill>
              </a:rPr>
              <a:t>Nazareth</a:t>
            </a:r>
            <a:endParaRPr>
              <a:solidFill>
                <a:srgbClr val="FFFFFF"/>
              </a:solidFill>
            </a:endParaRPr>
          </a:p>
        </p:txBody>
      </p:sp>
      <p:sp>
        <p:nvSpPr>
          <p:cNvPr id="257" name="Google Shape;257;p44"/>
          <p:cNvSpPr txBox="1"/>
          <p:nvPr>
            <p:ph idx="1" type="subTitle"/>
          </p:nvPr>
        </p:nvSpPr>
        <p:spPr>
          <a:xfrm>
            <a:off x="311700" y="2834125"/>
            <a:ext cx="2944800" cy="1226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fr"/>
              <a:t>BREF APERÇU</a:t>
            </a:r>
            <a:endParaRPr/>
          </a:p>
          <a:p>
            <a:pPr indent="0" lvl="0" marL="0" rtl="0" algn="ctr">
              <a:lnSpc>
                <a:spcPct val="100000"/>
              </a:lnSpc>
              <a:spcBef>
                <a:spcPts val="0"/>
              </a:spcBef>
              <a:spcAft>
                <a:spcPts val="0"/>
              </a:spcAft>
              <a:buSzPts val="2800"/>
              <a:buNone/>
            </a:pPr>
            <a:r>
              <a:rPr lang="fr"/>
              <a:t>PHOTOS</a:t>
            </a:r>
            <a:endParaRPr/>
          </a:p>
        </p:txBody>
      </p:sp>
      <p:sp>
        <p:nvSpPr>
          <p:cNvPr id="258" name="Google Shape;258;p44"/>
          <p:cNvSpPr txBox="1"/>
          <p:nvPr/>
        </p:nvSpPr>
        <p:spPr>
          <a:xfrm>
            <a:off x="4668750" y="1228775"/>
            <a:ext cx="4547700" cy="4716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1" i="0" lang="fr" sz="2400" u="none" cap="none" strike="noStrike">
                <a:solidFill>
                  <a:srgbClr val="000000"/>
                </a:solidFill>
                <a:latin typeface="Arial"/>
                <a:ea typeface="Arial"/>
                <a:cs typeface="Arial"/>
                <a:sym typeface="Arial"/>
              </a:rPr>
              <a:t>Situation géographique :</a:t>
            </a:r>
            <a:endParaRPr b="1"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fr" sz="2400" u="none" cap="none" strike="noStrike">
                <a:solidFill>
                  <a:srgbClr val="000000"/>
                </a:solidFill>
                <a:latin typeface="Arial"/>
                <a:ea typeface="Arial"/>
                <a:cs typeface="Arial"/>
                <a:sym typeface="Arial"/>
              </a:rPr>
              <a:t>La ville de Nazareth est une ville du Nord de l’Israël située dans la partie inférieure de la région de Galilée. Nazareth se trouve à environ 150 km au nord de la ville de Jérusalem.</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62" name="Shape 262"/>
        <p:cNvGrpSpPr/>
        <p:nvPr/>
      </p:nvGrpSpPr>
      <p:grpSpPr>
        <a:xfrm>
          <a:off x="0" y="0"/>
          <a:ext cx="0" cy="0"/>
          <a:chOff x="0" y="0"/>
          <a:chExt cx="0" cy="0"/>
        </a:xfrm>
      </p:grpSpPr>
      <p:sp>
        <p:nvSpPr>
          <p:cNvPr id="263" name="Google Shape;263;p45"/>
          <p:cNvSpPr txBox="1"/>
          <p:nvPr>
            <p:ph type="ctrTitle"/>
          </p:nvPr>
        </p:nvSpPr>
        <p:spPr>
          <a:xfrm>
            <a:off x="87575" y="1341650"/>
            <a:ext cx="7123800" cy="15843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fr">
                <a:solidFill>
                  <a:srgbClr val="FFFFFF"/>
                </a:solidFill>
              </a:rPr>
              <a:t>Semaine 4 :</a:t>
            </a:r>
            <a:br>
              <a:rPr lang="fr">
                <a:solidFill>
                  <a:srgbClr val="FFFFFF"/>
                </a:solidFill>
              </a:rPr>
            </a:br>
            <a:r>
              <a:rPr lang="fr">
                <a:solidFill>
                  <a:srgbClr val="FFFFFF"/>
                </a:solidFill>
              </a:rPr>
              <a:t>Nazareth</a:t>
            </a:r>
            <a:endParaRPr>
              <a:solidFill>
                <a:srgbClr val="FFFFFF"/>
              </a:solidFill>
            </a:endParaRPr>
          </a:p>
        </p:txBody>
      </p:sp>
      <p:sp>
        <p:nvSpPr>
          <p:cNvPr id="264" name="Google Shape;264;p45"/>
          <p:cNvSpPr txBox="1"/>
          <p:nvPr>
            <p:ph idx="1" type="subTitle"/>
          </p:nvPr>
        </p:nvSpPr>
        <p:spPr>
          <a:xfrm>
            <a:off x="311700" y="2834125"/>
            <a:ext cx="2944800" cy="1226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fr"/>
              <a:t>BREF APERÇU</a:t>
            </a:r>
            <a:endParaRPr/>
          </a:p>
          <a:p>
            <a:pPr indent="0" lvl="0" marL="0" rtl="0" algn="ctr">
              <a:lnSpc>
                <a:spcPct val="100000"/>
              </a:lnSpc>
              <a:spcBef>
                <a:spcPts val="0"/>
              </a:spcBef>
              <a:spcAft>
                <a:spcPts val="0"/>
              </a:spcAft>
              <a:buSzPts val="2800"/>
              <a:buNone/>
            </a:pPr>
            <a:r>
              <a:rPr lang="fr"/>
              <a:t>PHOTOS</a:t>
            </a:r>
            <a:endParaRPr/>
          </a:p>
        </p:txBody>
      </p:sp>
      <p:sp>
        <p:nvSpPr>
          <p:cNvPr id="265" name="Google Shape;265;p45"/>
          <p:cNvSpPr txBox="1"/>
          <p:nvPr/>
        </p:nvSpPr>
        <p:spPr>
          <a:xfrm>
            <a:off x="4692025" y="506925"/>
            <a:ext cx="4597200" cy="4716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1" i="0" lang="fr" sz="1800" u="none" cap="none" strike="noStrike">
                <a:solidFill>
                  <a:srgbClr val="000000"/>
                </a:solidFill>
                <a:latin typeface="Arial"/>
                <a:ea typeface="Arial"/>
                <a:cs typeface="Arial"/>
                <a:sym typeface="Arial"/>
              </a:rPr>
              <a:t>Dans l’histoire de Jésus :</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fr" sz="1800" u="none" cap="none" strike="noStrike">
                <a:solidFill>
                  <a:srgbClr val="222222"/>
                </a:solidFill>
                <a:latin typeface="Arial"/>
                <a:ea typeface="Arial"/>
                <a:cs typeface="Arial"/>
                <a:sym typeface="Arial"/>
              </a:rPr>
              <a:t>Nazareth est la ville de provenance de Jésus et de Marie et Joseph. C’est à Nazareth où un ange a annoncé à Marie qu’elle allait porter un enfant, le Sauveur Jésus Christ.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fr" sz="1800" u="none" cap="none" strike="noStrike">
                <a:solidFill>
                  <a:srgbClr val="222222"/>
                </a:solidFill>
                <a:latin typeface="Arial"/>
                <a:ea typeface="Arial"/>
                <a:cs typeface="Arial"/>
                <a:sym typeface="Arial"/>
              </a:rPr>
              <a:t>C’est aussi à Nazareth que Joseph a travaillé comme charpentier. Jésus a passé son enfance à Nazareth et y a même prêché dans la synagogue.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fr" sz="1800" u="none" cap="none" strike="noStrike">
                <a:solidFill>
                  <a:srgbClr val="222222"/>
                </a:solidFill>
                <a:latin typeface="Arial"/>
                <a:ea typeface="Arial"/>
                <a:cs typeface="Arial"/>
                <a:sym typeface="Arial"/>
              </a:rPr>
              <a:t>C’est pour cela qu’on l’appelle “Jésus de Nazareth” ou “nazaréen”.</a:t>
            </a:r>
            <a:br>
              <a:rPr b="0" i="0" lang="fr" sz="1800" u="none" cap="none" strike="noStrike">
                <a:solidFill>
                  <a:srgbClr val="000000"/>
                </a:solidFill>
                <a:latin typeface="Arial"/>
                <a:ea typeface="Arial"/>
                <a:cs typeface="Arial"/>
                <a:sym typeface="Arial"/>
              </a:rPr>
            </a:b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599"/>
        </a:solidFill>
      </p:bgPr>
    </p:bg>
    <p:spTree>
      <p:nvGrpSpPr>
        <p:cNvPr id="269" name="Shape 269"/>
        <p:cNvGrpSpPr/>
        <p:nvPr/>
      </p:nvGrpSpPr>
      <p:grpSpPr>
        <a:xfrm>
          <a:off x="0" y="0"/>
          <a:ext cx="0" cy="0"/>
          <a:chOff x="0" y="0"/>
          <a:chExt cx="0" cy="0"/>
        </a:xfrm>
      </p:grpSpPr>
      <p:pic>
        <p:nvPicPr>
          <p:cNvPr id="270" name="Google Shape;270;p46"/>
          <p:cNvPicPr preferRelativeResize="0"/>
          <p:nvPr/>
        </p:nvPicPr>
        <p:blipFill rotWithShape="1">
          <a:blip r:embed="rId3">
            <a:alphaModFix/>
          </a:blip>
          <a:srcRect b="0" l="0" r="0" t="0"/>
          <a:stretch/>
        </p:blipFill>
        <p:spPr>
          <a:xfrm>
            <a:off x="4572000" y="390125"/>
            <a:ext cx="4335450" cy="3395983"/>
          </a:xfrm>
          <a:prstGeom prst="rect">
            <a:avLst/>
          </a:prstGeom>
          <a:noFill/>
          <a:ln cap="flat" cmpd="sng" w="76200">
            <a:solidFill>
              <a:srgbClr val="FFFFFF"/>
            </a:solidFill>
            <a:prstDash val="solid"/>
            <a:round/>
            <a:headEnd len="sm" w="sm" type="none"/>
            <a:tailEnd len="sm" w="sm" type="none"/>
          </a:ln>
        </p:spPr>
      </p:pic>
      <p:pic>
        <p:nvPicPr>
          <p:cNvPr id="271" name="Google Shape;271;p46"/>
          <p:cNvPicPr preferRelativeResize="0"/>
          <p:nvPr/>
        </p:nvPicPr>
        <p:blipFill rotWithShape="1">
          <a:blip r:embed="rId4">
            <a:alphaModFix/>
          </a:blip>
          <a:srcRect b="0" l="0" r="0" t="0"/>
          <a:stretch/>
        </p:blipFill>
        <p:spPr>
          <a:xfrm>
            <a:off x="241975" y="1654900"/>
            <a:ext cx="4168775" cy="3126575"/>
          </a:xfrm>
          <a:prstGeom prst="rect">
            <a:avLst/>
          </a:prstGeom>
          <a:noFill/>
          <a:ln cap="flat" cmpd="sng" w="76200">
            <a:solidFill>
              <a:srgbClr val="FFFFFF"/>
            </a:solidFill>
            <a:prstDash val="solid"/>
            <a:round/>
            <a:headEnd len="sm" w="sm" type="none"/>
            <a:tailEnd len="sm" w="sm" type="none"/>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75" name="Shape 275"/>
        <p:cNvGrpSpPr/>
        <p:nvPr/>
      </p:nvGrpSpPr>
      <p:grpSpPr>
        <a:xfrm>
          <a:off x="0" y="0"/>
          <a:ext cx="0" cy="0"/>
          <a:chOff x="0" y="0"/>
          <a:chExt cx="0" cy="0"/>
        </a:xfrm>
      </p:grpSpPr>
      <p:sp>
        <p:nvSpPr>
          <p:cNvPr id="276" name="Google Shape;276;p47"/>
          <p:cNvSpPr txBox="1"/>
          <p:nvPr>
            <p:ph type="ctrTitle"/>
          </p:nvPr>
        </p:nvSpPr>
        <p:spPr>
          <a:xfrm>
            <a:off x="748650" y="761175"/>
            <a:ext cx="7123800" cy="15843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br>
              <a:rPr lang="fr">
                <a:solidFill>
                  <a:srgbClr val="FFFFFF"/>
                </a:solidFill>
              </a:rPr>
            </a:br>
            <a:r>
              <a:rPr lang="fr">
                <a:solidFill>
                  <a:srgbClr val="FFFFFF"/>
                </a:solidFill>
              </a:rPr>
              <a:t>Nazareth</a:t>
            </a:r>
            <a:endParaRPr>
              <a:solidFill>
                <a:srgbClr val="FFFFFF"/>
              </a:solidFill>
            </a:endParaRPr>
          </a:p>
        </p:txBody>
      </p:sp>
      <p:sp>
        <p:nvSpPr>
          <p:cNvPr id="277" name="Google Shape;277;p47"/>
          <p:cNvSpPr txBox="1"/>
          <p:nvPr/>
        </p:nvSpPr>
        <p:spPr>
          <a:xfrm>
            <a:off x="4407950" y="313450"/>
            <a:ext cx="4547700" cy="4716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1" i="0" lang="fr" sz="2400" u="none" cap="none" strike="noStrike">
                <a:solidFill>
                  <a:schemeClr val="dk1"/>
                </a:solidFill>
                <a:latin typeface="Arial"/>
                <a:ea typeface="Arial"/>
                <a:cs typeface="Arial"/>
                <a:sym typeface="Arial"/>
              </a:rPr>
              <a:t>Sites de pèlerinage :</a:t>
            </a:r>
            <a:br>
              <a:rPr b="0" i="0" lang="fr" sz="2400" u="none" cap="none" strike="noStrike">
                <a:solidFill>
                  <a:schemeClr val="dk1"/>
                </a:solidFill>
                <a:latin typeface="Arial"/>
                <a:ea typeface="Arial"/>
                <a:cs typeface="Arial"/>
                <a:sym typeface="Arial"/>
              </a:rPr>
            </a:br>
            <a:r>
              <a:rPr b="0" i="0" lang="fr" sz="2400" u="none" cap="none" strike="noStrike">
                <a:solidFill>
                  <a:schemeClr val="dk1"/>
                </a:solidFill>
                <a:latin typeface="Arial"/>
                <a:ea typeface="Arial"/>
                <a:cs typeface="Arial"/>
                <a:sym typeface="Arial"/>
              </a:rPr>
              <a:t>Aujourd’hui, la ville de Nazareth est très peuplée. On y retrouve entre autres plusieurs églises qui commémorent l’Annonciation (annonce de l’ange faite à Marie). Une d’entre elles est la Basilique de l’Annonciation (église catholique).</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 name="Google Shape;278;p47"/>
          <p:cNvSpPr txBox="1"/>
          <p:nvPr/>
        </p:nvSpPr>
        <p:spPr>
          <a:xfrm>
            <a:off x="241850" y="4095450"/>
            <a:ext cx="4450200" cy="709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fr" sz="800" u="none" cap="none" strike="noStrike">
                <a:solidFill>
                  <a:srgbClr val="FFFFFF"/>
                </a:solidFill>
                <a:latin typeface="Arial"/>
                <a:ea typeface="Arial"/>
                <a:cs typeface="Arial"/>
                <a:sym typeface="Arial"/>
              </a:rPr>
              <a:t>Sources :</a:t>
            </a:r>
            <a:br>
              <a:rPr b="0" i="0" lang="fr" sz="800" u="none" cap="none" strike="noStrike">
                <a:solidFill>
                  <a:srgbClr val="FFFFFF"/>
                </a:solidFill>
                <a:latin typeface="Arial"/>
                <a:ea typeface="Arial"/>
                <a:cs typeface="Arial"/>
                <a:sym typeface="Arial"/>
              </a:rPr>
            </a:br>
            <a:r>
              <a:rPr b="0" i="0" lang="fr" sz="800" u="sng" cap="none" strike="noStrike">
                <a:solidFill>
                  <a:srgbClr val="FFFFFF"/>
                </a:solidFill>
                <a:latin typeface="Arial"/>
                <a:ea typeface="Arial"/>
                <a:cs typeface="Arial"/>
                <a:sym typeface="Arial"/>
                <a:hlinkClick r:id="rId4">
                  <a:extLst>
                    <a:ext uri="{A12FA001-AC4F-418D-AE19-62706E023703}">
                      <ahyp:hlinkClr val="tx"/>
                    </a:ext>
                  </a:extLst>
                </a:hlinkClick>
              </a:rPr>
              <a:t>https://www.britannica.com/place/Nazareth-Israel</a:t>
            </a:r>
            <a:br>
              <a:rPr b="0" i="0" lang="fr" sz="800" u="none" cap="none" strike="noStrike">
                <a:solidFill>
                  <a:srgbClr val="FFFFFF"/>
                </a:solidFill>
                <a:latin typeface="Arial"/>
                <a:ea typeface="Arial"/>
                <a:cs typeface="Arial"/>
                <a:sym typeface="Arial"/>
              </a:rPr>
            </a:br>
            <a:r>
              <a:rPr b="0" i="0" lang="fr" sz="800" u="sng" cap="none" strike="noStrike">
                <a:solidFill>
                  <a:srgbClr val="FFFFFF"/>
                </a:solidFill>
                <a:latin typeface="Arial"/>
                <a:ea typeface="Arial"/>
                <a:cs typeface="Arial"/>
                <a:sym typeface="Arial"/>
                <a:hlinkClick r:id="rId5">
                  <a:extLst>
                    <a:ext uri="{A12FA001-AC4F-418D-AE19-62706E023703}">
                      <ahyp:hlinkClr val="tx"/>
                    </a:ext>
                  </a:extLst>
                </a:hlinkClick>
              </a:rPr>
              <a:t>https://fr.wikipedia.org/wiki/Nazareth</a:t>
            </a:r>
            <a:br>
              <a:rPr b="0" i="0" lang="fr" sz="800" u="none" cap="none" strike="noStrike">
                <a:solidFill>
                  <a:srgbClr val="FFFFFF"/>
                </a:solidFill>
                <a:latin typeface="Arial"/>
                <a:ea typeface="Arial"/>
                <a:cs typeface="Arial"/>
                <a:sym typeface="Arial"/>
              </a:rPr>
            </a:br>
            <a:r>
              <a:rPr b="0" i="0" lang="fr" sz="800" u="sng" cap="none" strike="noStrike">
                <a:solidFill>
                  <a:srgbClr val="FFFFFF"/>
                </a:solidFill>
                <a:latin typeface="Arial"/>
                <a:ea typeface="Arial"/>
                <a:cs typeface="Arial"/>
                <a:sym typeface="Arial"/>
                <a:hlinkClick r:id="rId6">
                  <a:extLst>
                    <a:ext uri="{A12FA001-AC4F-418D-AE19-62706E023703}">
                      <ahyp:hlinkClr val="tx"/>
                    </a:ext>
                  </a:extLst>
                </a:hlinkClick>
              </a:rPr>
              <a:t>https://en.wikipedia.org/wiki/Greek_Orthodox_Church_of_the_Annunciation</a:t>
            </a:r>
            <a:endParaRPr b="0" i="0" sz="1400" u="none" cap="none" strike="noStrike">
              <a:solidFill>
                <a:srgbClr val="FFFFFF"/>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599"/>
        </a:solidFill>
      </p:bgPr>
    </p:bg>
    <p:spTree>
      <p:nvGrpSpPr>
        <p:cNvPr id="282" name="Shape 282"/>
        <p:cNvGrpSpPr/>
        <p:nvPr/>
      </p:nvGrpSpPr>
      <p:grpSpPr>
        <a:xfrm>
          <a:off x="0" y="0"/>
          <a:ext cx="0" cy="0"/>
          <a:chOff x="0" y="0"/>
          <a:chExt cx="0" cy="0"/>
        </a:xfrm>
      </p:grpSpPr>
      <p:sp>
        <p:nvSpPr>
          <p:cNvPr id="283" name="Google Shape;283;p48"/>
          <p:cNvSpPr txBox="1"/>
          <p:nvPr>
            <p:ph type="ctrTitle"/>
          </p:nvPr>
        </p:nvSpPr>
        <p:spPr>
          <a:xfrm>
            <a:off x="3207063" y="378175"/>
            <a:ext cx="2645700" cy="8034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br>
              <a:rPr lang="fr" sz="4700"/>
            </a:br>
            <a:r>
              <a:rPr lang="fr" sz="4700"/>
              <a:t>Nazareth</a:t>
            </a:r>
            <a:endParaRPr sz="4700"/>
          </a:p>
        </p:txBody>
      </p:sp>
      <p:pic>
        <p:nvPicPr>
          <p:cNvPr id="284" name="Google Shape;284;p48"/>
          <p:cNvPicPr preferRelativeResize="0"/>
          <p:nvPr/>
        </p:nvPicPr>
        <p:blipFill rotWithShape="1">
          <a:blip r:embed="rId3">
            <a:alphaModFix/>
          </a:blip>
          <a:srcRect b="0" l="0" r="0" t="0"/>
          <a:stretch/>
        </p:blipFill>
        <p:spPr>
          <a:xfrm>
            <a:off x="152400" y="1181575"/>
            <a:ext cx="3907000" cy="3060375"/>
          </a:xfrm>
          <a:prstGeom prst="rect">
            <a:avLst/>
          </a:prstGeom>
          <a:noFill/>
          <a:ln cap="flat" cmpd="sng" w="76200">
            <a:solidFill>
              <a:srgbClr val="FFFFFF"/>
            </a:solidFill>
            <a:prstDash val="solid"/>
            <a:round/>
            <a:headEnd len="sm" w="sm" type="none"/>
            <a:tailEnd len="sm" w="sm" type="none"/>
          </a:ln>
        </p:spPr>
      </p:pic>
      <p:pic>
        <p:nvPicPr>
          <p:cNvPr id="285" name="Google Shape;285;p48"/>
          <p:cNvPicPr preferRelativeResize="0"/>
          <p:nvPr/>
        </p:nvPicPr>
        <p:blipFill rotWithShape="1">
          <a:blip r:embed="rId4">
            <a:alphaModFix/>
          </a:blip>
          <a:srcRect b="0" l="0" r="0" t="0"/>
          <a:stretch/>
        </p:blipFill>
        <p:spPr>
          <a:xfrm>
            <a:off x="4733238" y="1181575"/>
            <a:ext cx="4080512" cy="3060375"/>
          </a:xfrm>
          <a:prstGeom prst="rect">
            <a:avLst/>
          </a:prstGeom>
          <a:noFill/>
          <a:ln cap="flat" cmpd="sng" w="76200">
            <a:solidFill>
              <a:srgbClr val="FFFFFF"/>
            </a:solidFill>
            <a:prstDash val="solid"/>
            <a:round/>
            <a:headEnd len="sm" w="sm" type="none"/>
            <a:tailEnd len="sm" w="sm" type="none"/>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599"/>
        </a:solidFill>
      </p:bgPr>
    </p:bg>
    <p:spTree>
      <p:nvGrpSpPr>
        <p:cNvPr id="289" name="Shape 289"/>
        <p:cNvGrpSpPr/>
        <p:nvPr/>
      </p:nvGrpSpPr>
      <p:grpSpPr>
        <a:xfrm>
          <a:off x="0" y="0"/>
          <a:ext cx="0" cy="0"/>
          <a:chOff x="0" y="0"/>
          <a:chExt cx="0" cy="0"/>
        </a:xfrm>
      </p:grpSpPr>
      <p:pic>
        <p:nvPicPr>
          <p:cNvPr id="290" name="Google Shape;290;p49"/>
          <p:cNvPicPr preferRelativeResize="0"/>
          <p:nvPr/>
        </p:nvPicPr>
        <p:blipFill rotWithShape="1">
          <a:blip r:embed="rId3">
            <a:alphaModFix/>
          </a:blip>
          <a:srcRect b="0" l="0" r="0" t="0"/>
          <a:stretch/>
        </p:blipFill>
        <p:spPr>
          <a:xfrm>
            <a:off x="1403600" y="248000"/>
            <a:ext cx="6196648" cy="4647500"/>
          </a:xfrm>
          <a:prstGeom prst="rect">
            <a:avLst/>
          </a:prstGeom>
          <a:noFill/>
          <a:ln>
            <a:noFill/>
          </a:ln>
        </p:spPr>
      </p:pic>
      <p:sp>
        <p:nvSpPr>
          <p:cNvPr id="291" name="Google Shape;291;p49"/>
          <p:cNvSpPr txBox="1"/>
          <p:nvPr/>
        </p:nvSpPr>
        <p:spPr>
          <a:xfrm>
            <a:off x="2317450" y="4331200"/>
            <a:ext cx="4740300" cy="564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0" i="0" lang="fr" sz="3000" u="none" cap="none" strike="noStrike">
                <a:solidFill>
                  <a:srgbClr val="000000"/>
                </a:solidFill>
                <a:latin typeface="Arial"/>
                <a:ea typeface="Arial"/>
                <a:cs typeface="Arial"/>
                <a:sym typeface="Arial"/>
              </a:rPr>
              <a:t>Une ruine à Nazareth</a:t>
            </a:r>
            <a:endParaRPr b="0" i="0" sz="30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95" name="Shape 295"/>
        <p:cNvGrpSpPr/>
        <p:nvPr/>
      </p:nvGrpSpPr>
      <p:grpSpPr>
        <a:xfrm>
          <a:off x="0" y="0"/>
          <a:ext cx="0" cy="0"/>
          <a:chOff x="0" y="0"/>
          <a:chExt cx="0" cy="0"/>
        </a:xfrm>
      </p:grpSpPr>
      <p:sp>
        <p:nvSpPr>
          <p:cNvPr id="296" name="Google Shape;296;p50"/>
          <p:cNvSpPr txBox="1"/>
          <p:nvPr>
            <p:ph type="ctrTitle"/>
          </p:nvPr>
        </p:nvSpPr>
        <p:spPr>
          <a:xfrm>
            <a:off x="1191588" y="0"/>
            <a:ext cx="2645700" cy="8034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br>
              <a:rPr lang="fr" sz="4700"/>
            </a:br>
            <a:r>
              <a:rPr lang="fr" sz="4700">
                <a:solidFill>
                  <a:srgbClr val="666666"/>
                </a:solidFill>
              </a:rPr>
              <a:t>Nazareth</a:t>
            </a:r>
            <a:endParaRPr sz="4700">
              <a:solidFill>
                <a:srgbClr val="666666"/>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00" name="Shape 300"/>
        <p:cNvGrpSpPr/>
        <p:nvPr/>
      </p:nvGrpSpPr>
      <p:grpSpPr>
        <a:xfrm>
          <a:off x="0" y="0"/>
          <a:ext cx="0" cy="0"/>
          <a:chOff x="0" y="0"/>
          <a:chExt cx="0" cy="0"/>
        </a:xfrm>
      </p:grpSpPr>
      <p:sp>
        <p:nvSpPr>
          <p:cNvPr id="301" name="Google Shape;301;p51"/>
          <p:cNvSpPr txBox="1"/>
          <p:nvPr>
            <p:ph type="ctrTitle"/>
          </p:nvPr>
        </p:nvSpPr>
        <p:spPr>
          <a:xfrm>
            <a:off x="0" y="1947525"/>
            <a:ext cx="3563400" cy="141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b="1" lang="fr" sz="5100">
                <a:solidFill>
                  <a:srgbClr val="FFFF00"/>
                </a:solidFill>
              </a:rPr>
              <a:t>Semaine 5</a:t>
            </a:r>
            <a:endParaRPr b="1" sz="5100">
              <a:solidFill>
                <a:srgbClr val="FFFF00"/>
              </a:solidFill>
            </a:endParaRPr>
          </a:p>
          <a:p>
            <a:pPr indent="0" lvl="0" marL="0" rtl="0" algn="ctr">
              <a:lnSpc>
                <a:spcPct val="100000"/>
              </a:lnSpc>
              <a:spcBef>
                <a:spcPts val="0"/>
              </a:spcBef>
              <a:spcAft>
                <a:spcPts val="0"/>
              </a:spcAft>
              <a:buSzPts val="5200"/>
              <a:buNone/>
            </a:pPr>
            <a:r>
              <a:rPr b="1" lang="fr" sz="3600">
                <a:solidFill>
                  <a:srgbClr val="FFFF00"/>
                </a:solidFill>
              </a:rPr>
              <a:t>Dimanche des rameaux</a:t>
            </a:r>
            <a:endParaRPr b="1" sz="3600">
              <a:solidFill>
                <a:srgbClr val="FFFF00"/>
              </a:solidFill>
            </a:endParaRPr>
          </a:p>
        </p:txBody>
      </p:sp>
      <p:sp>
        <p:nvSpPr>
          <p:cNvPr id="302" name="Google Shape;302;p51"/>
          <p:cNvSpPr txBox="1"/>
          <p:nvPr>
            <p:ph idx="1" type="subTitle"/>
          </p:nvPr>
        </p:nvSpPr>
        <p:spPr>
          <a:xfrm>
            <a:off x="90550" y="3111750"/>
            <a:ext cx="3893100" cy="1713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fr">
                <a:solidFill>
                  <a:srgbClr val="FFFFFF"/>
                </a:solidFill>
              </a:rPr>
              <a:t>        Jérusalem</a:t>
            </a:r>
            <a:br>
              <a:rPr lang="fr">
                <a:solidFill>
                  <a:srgbClr val="FFFFFF"/>
                </a:solidFill>
              </a:rPr>
            </a:br>
            <a:endParaRPr>
              <a:solidFill>
                <a:srgbClr val="FFFFFF"/>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06" name="Shape 306"/>
        <p:cNvGrpSpPr/>
        <p:nvPr/>
      </p:nvGrpSpPr>
      <p:grpSpPr>
        <a:xfrm>
          <a:off x="0" y="0"/>
          <a:ext cx="0" cy="0"/>
          <a:chOff x="0" y="0"/>
          <a:chExt cx="0" cy="0"/>
        </a:xfrm>
      </p:grpSpPr>
      <p:sp>
        <p:nvSpPr>
          <p:cNvPr id="307" name="Google Shape;307;p52"/>
          <p:cNvSpPr txBox="1"/>
          <p:nvPr>
            <p:ph type="ctrTitle"/>
          </p:nvPr>
        </p:nvSpPr>
        <p:spPr>
          <a:xfrm>
            <a:off x="568050" y="409225"/>
            <a:ext cx="8007900" cy="15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4200"/>
              <a:t>Dimanche des Rameaux :</a:t>
            </a:r>
            <a:br>
              <a:rPr lang="fr" sz="4200"/>
            </a:br>
            <a:r>
              <a:rPr lang="fr" sz="4200"/>
              <a:t>Jérusalem</a:t>
            </a:r>
            <a:endParaRPr sz="42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1" name="Shape 311"/>
        <p:cNvGrpSpPr/>
        <p:nvPr/>
      </p:nvGrpSpPr>
      <p:grpSpPr>
        <a:xfrm>
          <a:off x="0" y="0"/>
          <a:ext cx="0" cy="0"/>
          <a:chOff x="0" y="0"/>
          <a:chExt cx="0" cy="0"/>
        </a:xfrm>
      </p:grpSpPr>
      <p:sp>
        <p:nvSpPr>
          <p:cNvPr id="312" name="Google Shape;312;p53"/>
          <p:cNvSpPr txBox="1"/>
          <p:nvPr/>
        </p:nvSpPr>
        <p:spPr>
          <a:xfrm>
            <a:off x="4982975" y="1437000"/>
            <a:ext cx="3892500" cy="2905800"/>
          </a:xfrm>
          <a:prstGeom prst="rect">
            <a:avLst/>
          </a:prstGeom>
          <a:solidFill>
            <a:srgbClr val="FFFFFF">
              <a:alpha val="54901"/>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fr" sz="2100" u="none" cap="none" strike="noStrike">
                <a:solidFill>
                  <a:schemeClr val="dk1"/>
                </a:solidFill>
                <a:latin typeface="Arial"/>
                <a:ea typeface="Arial"/>
                <a:cs typeface="Arial"/>
                <a:sym typeface="Arial"/>
              </a:rPr>
              <a:t>Situation géographique :</a:t>
            </a:r>
            <a:endParaRPr b="1"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fr" sz="2100" u="none" cap="none" strike="noStrike">
                <a:solidFill>
                  <a:schemeClr val="dk1"/>
                </a:solidFill>
                <a:latin typeface="Arial"/>
                <a:ea typeface="Arial"/>
                <a:cs typeface="Arial"/>
                <a:sym typeface="Arial"/>
              </a:rPr>
              <a:t>Jérusalem est la capitale d’Israël située entre la Méditerranée et la Mer morte. La vieille ville de Jérusalem est entourée d’un mur de 4018 mètres. Jérusalem s’élève au coeur des monts de Judée.</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500"/>
              <a:buFont typeface="Arial"/>
              <a:buNone/>
            </a:pPr>
            <a:r>
              <a:t/>
            </a:r>
            <a:endParaRPr b="0" i="0" sz="500" u="none" cap="none" strike="noStrike">
              <a:solidFill>
                <a:srgbClr val="000000"/>
              </a:solidFill>
              <a:latin typeface="Arial"/>
              <a:ea typeface="Arial"/>
              <a:cs typeface="Arial"/>
              <a:sym typeface="Arial"/>
            </a:endParaRPr>
          </a:p>
        </p:txBody>
      </p:sp>
      <p:pic>
        <p:nvPicPr>
          <p:cNvPr id="313" name="Google Shape;313;p53"/>
          <p:cNvPicPr preferRelativeResize="0"/>
          <p:nvPr/>
        </p:nvPicPr>
        <p:blipFill rotWithShape="1">
          <a:blip r:embed="rId4">
            <a:alphaModFix/>
          </a:blip>
          <a:srcRect b="0" l="0" r="0" t="0"/>
          <a:stretch/>
        </p:blipFill>
        <p:spPr>
          <a:xfrm>
            <a:off x="1524000" y="1931700"/>
            <a:ext cx="3048000" cy="2286000"/>
          </a:xfrm>
          <a:prstGeom prst="rect">
            <a:avLst/>
          </a:prstGeom>
          <a:noFill/>
          <a:ln cap="flat" cmpd="sng" w="38100">
            <a:solidFill>
              <a:srgbClr val="FFFFFF"/>
            </a:solidFill>
            <a:prstDash val="solid"/>
            <a:round/>
            <a:headEnd len="sm" w="sm" type="none"/>
            <a:tailEnd len="sm" w="sm" type="none"/>
          </a:ln>
        </p:spPr>
      </p:pic>
      <p:sp>
        <p:nvSpPr>
          <p:cNvPr id="314" name="Google Shape;314;p53"/>
          <p:cNvSpPr txBox="1"/>
          <p:nvPr>
            <p:ph type="ctrTitle"/>
          </p:nvPr>
        </p:nvSpPr>
        <p:spPr>
          <a:xfrm>
            <a:off x="0" y="187850"/>
            <a:ext cx="6329400" cy="15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900"/>
              <a:t>Dimanche des Rameaux :</a:t>
            </a:r>
            <a:br>
              <a:rPr lang="fr" sz="3900"/>
            </a:br>
            <a:r>
              <a:rPr lang="fr" sz="3900"/>
              <a:t>Jérusalem</a:t>
            </a:r>
            <a:endParaRPr sz="390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8" name="Shape 318"/>
        <p:cNvGrpSpPr/>
        <p:nvPr/>
      </p:nvGrpSpPr>
      <p:grpSpPr>
        <a:xfrm>
          <a:off x="0" y="0"/>
          <a:ext cx="0" cy="0"/>
          <a:chOff x="0" y="0"/>
          <a:chExt cx="0" cy="0"/>
        </a:xfrm>
      </p:grpSpPr>
      <p:sp>
        <p:nvSpPr>
          <p:cNvPr id="319" name="Google Shape;319;p54"/>
          <p:cNvSpPr txBox="1"/>
          <p:nvPr>
            <p:ph type="ctrTitle"/>
          </p:nvPr>
        </p:nvSpPr>
        <p:spPr>
          <a:xfrm>
            <a:off x="0" y="187850"/>
            <a:ext cx="6329400" cy="15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900"/>
              <a:t>Dimanche des Rameaux :</a:t>
            </a:r>
            <a:br>
              <a:rPr lang="fr" sz="3900"/>
            </a:br>
            <a:r>
              <a:rPr lang="fr" sz="3900"/>
              <a:t>Jérusalem</a:t>
            </a:r>
            <a:endParaRPr sz="3900"/>
          </a:p>
        </p:txBody>
      </p:sp>
      <p:sp>
        <p:nvSpPr>
          <p:cNvPr id="320" name="Google Shape;320;p54"/>
          <p:cNvSpPr txBox="1"/>
          <p:nvPr/>
        </p:nvSpPr>
        <p:spPr>
          <a:xfrm>
            <a:off x="5035900" y="1291650"/>
            <a:ext cx="3892500" cy="3566100"/>
          </a:xfrm>
          <a:prstGeom prst="rect">
            <a:avLst/>
          </a:prstGeom>
          <a:solidFill>
            <a:srgbClr val="FFFFFF">
              <a:alpha val="32941"/>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fr" sz="2100" u="none" cap="none" strike="noStrike">
                <a:solidFill>
                  <a:schemeClr val="dk1"/>
                </a:solidFill>
                <a:latin typeface="Arial"/>
                <a:ea typeface="Arial"/>
                <a:cs typeface="Arial"/>
                <a:sym typeface="Arial"/>
              </a:rPr>
              <a:t>Dans l’histoire de Jésus :</a:t>
            </a:r>
            <a:endParaRPr b="1"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fr" sz="2100" u="none" cap="none" strike="noStrike">
                <a:solidFill>
                  <a:srgbClr val="222222"/>
                </a:solidFill>
                <a:latin typeface="Arial"/>
                <a:ea typeface="Arial"/>
                <a:cs typeface="Arial"/>
                <a:sym typeface="Arial"/>
              </a:rPr>
              <a:t>Jérusalem est le lieu de plusieurs événements importants dans la vie de Jésus. Jésus a été amené au Temple à Jérusalem. Il y a prêché et guérit plusieurs personnes. C’est aussi à Jérusalem où Jésus a été crucifié et a été enseveli.</a:t>
            </a:r>
            <a:br>
              <a:rPr b="0" i="0" lang="fr" sz="1100" u="none" cap="none" strike="noStrike">
                <a:solidFill>
                  <a:schemeClr val="dk1"/>
                </a:solidFill>
                <a:latin typeface="Arial"/>
                <a:ea typeface="Arial"/>
                <a:cs typeface="Arial"/>
                <a:sym typeface="Arial"/>
              </a:rPr>
            </a:b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500"/>
              <a:buFont typeface="Arial"/>
              <a:buNone/>
            </a:pPr>
            <a:r>
              <a:t/>
            </a:r>
            <a:endParaRPr b="0" i="0" sz="500" u="none" cap="none" strike="noStrike">
              <a:solidFill>
                <a:srgbClr val="000000"/>
              </a:solidFill>
              <a:latin typeface="Arial"/>
              <a:ea typeface="Arial"/>
              <a:cs typeface="Arial"/>
              <a:sym typeface="Arial"/>
            </a:endParaRPr>
          </a:p>
        </p:txBody>
      </p:sp>
      <p:pic>
        <p:nvPicPr>
          <p:cNvPr id="321" name="Google Shape;321;p54"/>
          <p:cNvPicPr preferRelativeResize="0"/>
          <p:nvPr/>
        </p:nvPicPr>
        <p:blipFill rotWithShape="1">
          <a:blip r:embed="rId4">
            <a:alphaModFix/>
          </a:blip>
          <a:srcRect b="0" l="0" r="0" t="0"/>
          <a:stretch/>
        </p:blipFill>
        <p:spPr>
          <a:xfrm>
            <a:off x="1524000" y="1931700"/>
            <a:ext cx="3048000" cy="2286000"/>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25" name="Shape 325"/>
        <p:cNvGrpSpPr/>
        <p:nvPr/>
      </p:nvGrpSpPr>
      <p:grpSpPr>
        <a:xfrm>
          <a:off x="0" y="0"/>
          <a:ext cx="0" cy="0"/>
          <a:chOff x="0" y="0"/>
          <a:chExt cx="0" cy="0"/>
        </a:xfrm>
      </p:grpSpPr>
      <p:sp>
        <p:nvSpPr>
          <p:cNvPr id="326" name="Google Shape;326;p55"/>
          <p:cNvSpPr txBox="1"/>
          <p:nvPr/>
        </p:nvSpPr>
        <p:spPr>
          <a:xfrm>
            <a:off x="4865100" y="1555375"/>
            <a:ext cx="3892500" cy="3033600"/>
          </a:xfrm>
          <a:prstGeom prst="rect">
            <a:avLst/>
          </a:prstGeom>
          <a:solidFill>
            <a:srgbClr val="FFFFFF">
              <a:alpha val="54901"/>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rPr b="1" i="0" lang="fr" sz="2200" u="none" cap="none" strike="noStrike">
                <a:solidFill>
                  <a:schemeClr val="dk1"/>
                </a:solidFill>
                <a:latin typeface="Arial"/>
                <a:ea typeface="Arial"/>
                <a:cs typeface="Arial"/>
                <a:sym typeface="Arial"/>
              </a:rPr>
              <a:t>Sites de pèlerinage :</a:t>
            </a:r>
            <a:br>
              <a:rPr b="0" i="0" lang="fr" sz="2200" u="none" cap="none" strike="noStrike">
                <a:solidFill>
                  <a:schemeClr val="dk1"/>
                </a:solidFill>
                <a:latin typeface="Arial"/>
                <a:ea typeface="Arial"/>
                <a:cs typeface="Arial"/>
                <a:sym typeface="Arial"/>
              </a:rPr>
            </a:br>
            <a:r>
              <a:rPr b="0" i="0" lang="fr" sz="2200" u="none" cap="none" strike="noStrike">
                <a:solidFill>
                  <a:schemeClr val="dk1"/>
                </a:solidFill>
                <a:latin typeface="Arial"/>
                <a:ea typeface="Arial"/>
                <a:cs typeface="Arial"/>
                <a:sym typeface="Arial"/>
              </a:rPr>
              <a:t>Jérusalem est considérée une ville sainte. </a:t>
            </a:r>
            <a:r>
              <a:rPr b="0" i="0" lang="fr" sz="2200" u="none" cap="none" strike="noStrike">
                <a:solidFill>
                  <a:srgbClr val="222222"/>
                </a:solidFill>
                <a:latin typeface="Arial"/>
                <a:ea typeface="Arial"/>
                <a:cs typeface="Arial"/>
                <a:sym typeface="Arial"/>
              </a:rPr>
              <a:t>Jérusalem est un site de pèlerinage important, non seulement pour les chrétiens et chrétiennes, mais aussi pour les musulmans et les Juifs. </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p:txBody>
      </p:sp>
      <p:sp>
        <p:nvSpPr>
          <p:cNvPr id="327" name="Google Shape;327;p55"/>
          <p:cNvSpPr txBox="1"/>
          <p:nvPr/>
        </p:nvSpPr>
        <p:spPr>
          <a:xfrm>
            <a:off x="515950" y="4224425"/>
            <a:ext cx="3626700" cy="718800"/>
          </a:xfrm>
          <a:prstGeom prst="rect">
            <a:avLst/>
          </a:prstGeom>
          <a:solidFill>
            <a:srgbClr val="FFFFFF">
              <a:alpha val="54901"/>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fr" sz="800" u="none" cap="none" strike="noStrike">
                <a:solidFill>
                  <a:schemeClr val="dk1"/>
                </a:solidFill>
                <a:latin typeface="Arial"/>
                <a:ea typeface="Arial"/>
                <a:cs typeface="Arial"/>
                <a:sym typeface="Arial"/>
              </a:rPr>
              <a:t>Sources :</a:t>
            </a:r>
            <a:br>
              <a:rPr b="0" i="0" lang="fr" sz="800" u="none" cap="none" strike="noStrike">
                <a:solidFill>
                  <a:schemeClr val="dk1"/>
                </a:solidFill>
                <a:latin typeface="Arial"/>
                <a:ea typeface="Arial"/>
                <a:cs typeface="Arial"/>
                <a:sym typeface="Arial"/>
              </a:rPr>
            </a:br>
            <a:r>
              <a:rPr b="0" i="0" lang="fr" sz="800" u="sng" cap="none" strike="noStrike">
                <a:solidFill>
                  <a:schemeClr val="accent5"/>
                </a:solidFill>
                <a:latin typeface="Arial"/>
                <a:ea typeface="Arial"/>
                <a:cs typeface="Arial"/>
                <a:sym typeface="Arial"/>
                <a:hlinkClick r:id="rId4">
                  <a:extLst>
                    <a:ext uri="{A12FA001-AC4F-418D-AE19-62706E023703}">
                      <ahyp:hlinkClr val="tx"/>
                    </a:ext>
                  </a:extLst>
                </a:hlinkClick>
              </a:rPr>
              <a:t>https://www.larousse.fr/encyclopedie/ville/J%C3%A9rusalem/125871</a:t>
            </a:r>
            <a:br>
              <a:rPr b="0" i="0" lang="fr" sz="800" u="none" cap="none" strike="noStrike">
                <a:solidFill>
                  <a:schemeClr val="dk1"/>
                </a:solidFill>
                <a:latin typeface="Arial"/>
                <a:ea typeface="Arial"/>
                <a:cs typeface="Arial"/>
                <a:sym typeface="Arial"/>
              </a:rPr>
            </a:br>
            <a:r>
              <a:rPr b="0" i="0" lang="fr" sz="800" u="sng" cap="none" strike="noStrike">
                <a:solidFill>
                  <a:schemeClr val="accent5"/>
                </a:solidFill>
                <a:latin typeface="Arial"/>
                <a:ea typeface="Arial"/>
                <a:cs typeface="Arial"/>
                <a:sym typeface="Arial"/>
                <a:hlinkClick r:id="rId5">
                  <a:extLst>
                    <a:ext uri="{A12FA001-AC4F-418D-AE19-62706E023703}">
                      <ahyp:hlinkClr val="tx"/>
                    </a:ext>
                  </a:extLst>
                </a:hlinkClick>
              </a:rPr>
              <a:t>https://en.wikipedia.org/wiki/Jerusalem</a:t>
            </a:r>
            <a:br>
              <a:rPr b="0" i="0" lang="fr" sz="800" u="none" cap="none" strike="noStrike">
                <a:solidFill>
                  <a:schemeClr val="dk1"/>
                </a:solidFill>
                <a:latin typeface="Arial"/>
                <a:ea typeface="Arial"/>
                <a:cs typeface="Arial"/>
                <a:sym typeface="Arial"/>
              </a:rPr>
            </a:br>
            <a:r>
              <a:rPr b="0" i="0" lang="fr" sz="800" u="sng" cap="none" strike="noStrike">
                <a:solidFill>
                  <a:schemeClr val="accent5"/>
                </a:solidFill>
                <a:latin typeface="Arial"/>
                <a:ea typeface="Arial"/>
                <a:cs typeface="Arial"/>
                <a:sym typeface="Arial"/>
                <a:hlinkClick r:id="rId6">
                  <a:extLst>
                    <a:ext uri="{A12FA001-AC4F-418D-AE19-62706E023703}">
                      <ahyp:hlinkClr val="tx"/>
                    </a:ext>
                  </a:extLst>
                </a:hlinkClick>
              </a:rPr>
              <a:t>https://www.universalis.fr/encyclopedie/jerusalem/</a:t>
            </a:r>
            <a:endParaRPr b="0" i="0" sz="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 name="Google Shape;328;p55"/>
          <p:cNvSpPr txBox="1"/>
          <p:nvPr>
            <p:ph type="ctrTitle"/>
          </p:nvPr>
        </p:nvSpPr>
        <p:spPr>
          <a:xfrm>
            <a:off x="0" y="187850"/>
            <a:ext cx="6329400" cy="15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900"/>
              <a:t>Dimanche des Rameaux :</a:t>
            </a:r>
            <a:br>
              <a:rPr lang="fr" sz="3900"/>
            </a:br>
            <a:r>
              <a:rPr lang="fr" sz="3900"/>
              <a:t>Jérusalem</a:t>
            </a:r>
            <a:endParaRPr sz="39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32" name="Shape 332"/>
        <p:cNvGrpSpPr/>
        <p:nvPr/>
      </p:nvGrpSpPr>
      <p:grpSpPr>
        <a:xfrm>
          <a:off x="0" y="0"/>
          <a:ext cx="0" cy="0"/>
          <a:chOff x="0" y="0"/>
          <a:chExt cx="0" cy="0"/>
        </a:xfrm>
      </p:grpSpPr>
      <p:pic>
        <p:nvPicPr>
          <p:cNvPr id="333" name="Google Shape;333;p56"/>
          <p:cNvPicPr preferRelativeResize="0"/>
          <p:nvPr/>
        </p:nvPicPr>
        <p:blipFill rotWithShape="1">
          <a:blip r:embed="rId4">
            <a:alphaModFix/>
          </a:blip>
          <a:srcRect b="0" l="0" r="0" t="0"/>
          <a:stretch/>
        </p:blipFill>
        <p:spPr>
          <a:xfrm>
            <a:off x="2585650" y="0"/>
            <a:ext cx="3857630" cy="5143498"/>
          </a:xfrm>
          <a:prstGeom prst="rect">
            <a:avLst/>
          </a:prstGeom>
          <a:noFill/>
          <a:ln>
            <a:noFill/>
          </a:ln>
        </p:spPr>
      </p:pic>
      <p:sp>
        <p:nvSpPr>
          <p:cNvPr id="334" name="Google Shape;334;p56"/>
          <p:cNvSpPr txBox="1"/>
          <p:nvPr/>
        </p:nvSpPr>
        <p:spPr>
          <a:xfrm>
            <a:off x="2798500" y="196575"/>
            <a:ext cx="3172800" cy="1149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0" i="0" lang="fr" sz="3000" u="none" cap="none" strike="noStrike">
                <a:solidFill>
                  <a:srgbClr val="FFFFFF"/>
                </a:solidFill>
                <a:latin typeface="Arial"/>
                <a:ea typeface="Arial"/>
                <a:cs typeface="Arial"/>
                <a:sym typeface="Arial"/>
              </a:rPr>
              <a:t>Une ruelle </a:t>
            </a:r>
            <a:endParaRPr b="0" i="0" sz="3000" u="none" cap="none" strike="noStrike">
              <a:solidFill>
                <a:srgbClr val="FFFF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000"/>
              <a:buFont typeface="Arial"/>
              <a:buNone/>
            </a:pPr>
            <a:r>
              <a:rPr b="0" i="0" lang="fr" sz="3000" u="none" cap="none" strike="noStrike">
                <a:solidFill>
                  <a:srgbClr val="FFFFFF"/>
                </a:solidFill>
                <a:latin typeface="Arial"/>
                <a:ea typeface="Arial"/>
                <a:cs typeface="Arial"/>
                <a:sym typeface="Arial"/>
              </a:rPr>
              <a:t>dans la ville</a:t>
            </a:r>
            <a:endParaRPr b="0" i="0" sz="3000" u="none" cap="none" strike="noStrike">
              <a:solidFill>
                <a:srgbClr val="FFFFFF"/>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38" name="Shape 338"/>
        <p:cNvGrpSpPr/>
        <p:nvPr/>
      </p:nvGrpSpPr>
      <p:grpSpPr>
        <a:xfrm>
          <a:off x="0" y="0"/>
          <a:ext cx="0" cy="0"/>
          <a:chOff x="0" y="0"/>
          <a:chExt cx="0" cy="0"/>
        </a:xfrm>
      </p:grpSpPr>
      <p:pic>
        <p:nvPicPr>
          <p:cNvPr id="339" name="Google Shape;339;p57"/>
          <p:cNvPicPr preferRelativeResize="0"/>
          <p:nvPr/>
        </p:nvPicPr>
        <p:blipFill rotWithShape="1">
          <a:blip r:embed="rId4">
            <a:alphaModFix/>
          </a:blip>
          <a:srcRect b="0" l="0" r="0" t="0"/>
          <a:stretch/>
        </p:blipFill>
        <p:spPr>
          <a:xfrm>
            <a:off x="5279175" y="1"/>
            <a:ext cx="3857582" cy="5143498"/>
          </a:xfrm>
          <a:prstGeom prst="rect">
            <a:avLst/>
          </a:prstGeom>
          <a:noFill/>
          <a:ln>
            <a:noFill/>
          </a:ln>
        </p:spPr>
      </p:pic>
      <p:sp>
        <p:nvSpPr>
          <p:cNvPr id="340" name="Google Shape;340;p57"/>
          <p:cNvSpPr txBox="1"/>
          <p:nvPr/>
        </p:nvSpPr>
        <p:spPr>
          <a:xfrm>
            <a:off x="1077675" y="261950"/>
            <a:ext cx="3321600" cy="1539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0" i="0" lang="fr" sz="3000" u="none" cap="none" strike="noStrike">
                <a:solidFill>
                  <a:srgbClr val="000000"/>
                </a:solidFill>
                <a:latin typeface="Arial"/>
                <a:ea typeface="Arial"/>
                <a:cs typeface="Arial"/>
                <a:sym typeface="Arial"/>
              </a:rPr>
              <a:t>Mur extérieur de la ville de Jérusalem</a:t>
            </a:r>
            <a:endParaRPr b="0" i="0" sz="3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000"/>
              <a:buFont typeface="Arial"/>
              <a:buNone/>
            </a:pPr>
            <a:r>
              <a:t/>
            </a:r>
            <a:endParaRPr b="0" i="0" sz="3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000"/>
              <a:buFont typeface="Arial"/>
              <a:buNone/>
            </a:pPr>
            <a:r>
              <a:t/>
            </a:r>
            <a:endParaRPr b="0" i="0" sz="3000" u="none" cap="none" strike="noStrike">
              <a:solidFill>
                <a:srgbClr val="000000"/>
              </a:solidFill>
              <a:latin typeface="Arial"/>
              <a:ea typeface="Arial"/>
              <a:cs typeface="Arial"/>
              <a:sym typeface="Arial"/>
            </a:endParaRPr>
          </a:p>
        </p:txBody>
      </p:sp>
      <p:sp>
        <p:nvSpPr>
          <p:cNvPr id="341" name="Google Shape;341;p57"/>
          <p:cNvSpPr txBox="1"/>
          <p:nvPr/>
        </p:nvSpPr>
        <p:spPr>
          <a:xfrm>
            <a:off x="5707963" y="261950"/>
            <a:ext cx="3000000" cy="1062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0" i="0" lang="fr" sz="3000" u="none" cap="none" strike="noStrike">
                <a:solidFill>
                  <a:srgbClr val="FFFFFF"/>
                </a:solidFill>
                <a:latin typeface="Arial"/>
                <a:ea typeface="Arial"/>
                <a:cs typeface="Arial"/>
                <a:sym typeface="Arial"/>
              </a:rPr>
              <a:t>La tour de David.</a:t>
            </a:r>
            <a:endParaRPr b="0" i="0" sz="1400" u="none" cap="none" strike="noStrike">
              <a:solidFill>
                <a:srgbClr val="FFFFFF"/>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45" name="Shape 345"/>
        <p:cNvGrpSpPr/>
        <p:nvPr/>
      </p:nvGrpSpPr>
      <p:grpSpPr>
        <a:xfrm>
          <a:off x="0" y="0"/>
          <a:ext cx="0" cy="0"/>
          <a:chOff x="0" y="0"/>
          <a:chExt cx="0" cy="0"/>
        </a:xfrm>
      </p:grpSpPr>
      <p:sp>
        <p:nvSpPr>
          <p:cNvPr id="346" name="Google Shape;346;p58"/>
          <p:cNvSpPr txBox="1"/>
          <p:nvPr>
            <p:ph type="ctrTitle"/>
          </p:nvPr>
        </p:nvSpPr>
        <p:spPr>
          <a:xfrm>
            <a:off x="723775" y="470800"/>
            <a:ext cx="7838400" cy="15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a:t>Dimanche des Rameaux :</a:t>
            </a:r>
            <a:br>
              <a:rPr lang="fr"/>
            </a:br>
            <a:r>
              <a:rPr lang="fr"/>
              <a:t>Jérusalem</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50" name="Shape 350"/>
        <p:cNvGrpSpPr/>
        <p:nvPr/>
      </p:nvGrpSpPr>
      <p:grpSpPr>
        <a:xfrm>
          <a:off x="0" y="0"/>
          <a:ext cx="0" cy="0"/>
          <a:chOff x="0" y="0"/>
          <a:chExt cx="0" cy="0"/>
        </a:xfrm>
      </p:grpSpPr>
      <p:sp>
        <p:nvSpPr>
          <p:cNvPr id="351" name="Google Shape;351;p59"/>
          <p:cNvSpPr txBox="1"/>
          <p:nvPr>
            <p:ph type="ctrTitle"/>
          </p:nvPr>
        </p:nvSpPr>
        <p:spPr>
          <a:xfrm>
            <a:off x="0" y="1947525"/>
            <a:ext cx="3563400" cy="1410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b="1" lang="fr" sz="5100">
                <a:solidFill>
                  <a:srgbClr val="FFFF00"/>
                </a:solidFill>
              </a:rPr>
              <a:t>Semaine Sainte</a:t>
            </a:r>
            <a:endParaRPr b="1" sz="5100">
              <a:solidFill>
                <a:srgbClr val="FFFF00"/>
              </a:solidFill>
            </a:endParaRPr>
          </a:p>
        </p:txBody>
      </p:sp>
      <p:sp>
        <p:nvSpPr>
          <p:cNvPr id="352" name="Google Shape;352;p59"/>
          <p:cNvSpPr txBox="1"/>
          <p:nvPr>
            <p:ph idx="1" type="subTitle"/>
          </p:nvPr>
        </p:nvSpPr>
        <p:spPr>
          <a:xfrm>
            <a:off x="90550" y="3111750"/>
            <a:ext cx="3893100" cy="1713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fr">
                <a:solidFill>
                  <a:srgbClr val="FFFFFF"/>
                </a:solidFill>
              </a:rPr>
              <a:t>         Golgotha</a:t>
            </a:r>
            <a:br>
              <a:rPr lang="fr">
                <a:solidFill>
                  <a:srgbClr val="FFFFFF"/>
                </a:solidFill>
              </a:rPr>
            </a:br>
            <a:endParaRPr>
              <a:solidFill>
                <a:srgbClr val="FFFFFF"/>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pic>
        <p:nvPicPr>
          <p:cNvPr id="357" name="Google Shape;357;p60"/>
          <p:cNvPicPr preferRelativeResize="0"/>
          <p:nvPr/>
        </p:nvPicPr>
        <p:blipFill rotWithShape="1">
          <a:blip r:embed="rId3">
            <a:alphaModFix/>
          </a:blip>
          <a:srcRect b="0" l="0" r="0" t="0"/>
          <a:stretch/>
        </p:blipFill>
        <p:spPr>
          <a:xfrm>
            <a:off x="0" y="0"/>
            <a:ext cx="9144000" cy="5143500"/>
          </a:xfrm>
          <a:prstGeom prst="rect">
            <a:avLst/>
          </a:prstGeom>
          <a:noFill/>
          <a:ln>
            <a:noFill/>
          </a:ln>
        </p:spPr>
      </p:pic>
      <p:sp>
        <p:nvSpPr>
          <p:cNvPr id="358" name="Google Shape;358;p60"/>
          <p:cNvSpPr txBox="1"/>
          <p:nvPr>
            <p:ph type="ctrTitle"/>
          </p:nvPr>
        </p:nvSpPr>
        <p:spPr>
          <a:xfrm>
            <a:off x="1071800" y="847600"/>
            <a:ext cx="5604900" cy="158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a:solidFill>
                  <a:srgbClr val="FFFFFF"/>
                </a:solidFill>
              </a:rPr>
              <a:t>Semaine Sainte :</a:t>
            </a:r>
            <a:br>
              <a:rPr lang="fr">
                <a:solidFill>
                  <a:srgbClr val="FFFFFF"/>
                </a:solidFill>
              </a:rPr>
            </a:br>
            <a:r>
              <a:rPr lang="fr" sz="4500">
                <a:solidFill>
                  <a:srgbClr val="FFFFFF"/>
                </a:solidFill>
              </a:rPr>
              <a:t>Golgotha/Calvaire</a:t>
            </a:r>
            <a:br>
              <a:rPr lang="fr" sz="4500">
                <a:solidFill>
                  <a:srgbClr val="FFFFFF"/>
                </a:solidFill>
              </a:rPr>
            </a:br>
            <a:r>
              <a:rPr lang="fr" sz="4500">
                <a:solidFill>
                  <a:srgbClr val="FFFFFF"/>
                </a:solidFill>
              </a:rPr>
              <a:t>et le Saint-Sépulcre</a:t>
            </a:r>
            <a:endParaRPr sz="4500">
              <a:solidFill>
                <a:srgbClr val="FFFFFF"/>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2" name="Shape 362"/>
        <p:cNvGrpSpPr/>
        <p:nvPr/>
      </p:nvGrpSpPr>
      <p:grpSpPr>
        <a:xfrm>
          <a:off x="0" y="0"/>
          <a:ext cx="0" cy="0"/>
          <a:chOff x="0" y="0"/>
          <a:chExt cx="0" cy="0"/>
        </a:xfrm>
      </p:grpSpPr>
      <p:sp>
        <p:nvSpPr>
          <p:cNvPr id="363" name="Google Shape;363;p61"/>
          <p:cNvSpPr txBox="1"/>
          <p:nvPr>
            <p:ph type="ctrTitle"/>
          </p:nvPr>
        </p:nvSpPr>
        <p:spPr>
          <a:xfrm>
            <a:off x="1769550" y="0"/>
            <a:ext cx="5604900" cy="1035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br>
              <a:rPr lang="fr">
                <a:solidFill>
                  <a:srgbClr val="FFFFFF"/>
                </a:solidFill>
              </a:rPr>
            </a:br>
            <a:r>
              <a:rPr lang="fr" sz="4500">
                <a:solidFill>
                  <a:srgbClr val="FFFFFF"/>
                </a:solidFill>
              </a:rPr>
              <a:t>Golgotha</a:t>
            </a:r>
            <a:endParaRPr sz="4500">
              <a:solidFill>
                <a:srgbClr val="FFFFFF"/>
              </a:solidFill>
            </a:endParaRPr>
          </a:p>
        </p:txBody>
      </p:sp>
      <p:sp>
        <p:nvSpPr>
          <p:cNvPr id="364" name="Google Shape;364;p61"/>
          <p:cNvSpPr txBox="1"/>
          <p:nvPr/>
        </p:nvSpPr>
        <p:spPr>
          <a:xfrm>
            <a:off x="1530000" y="1313875"/>
            <a:ext cx="6084000" cy="2736900"/>
          </a:xfrm>
          <a:prstGeom prst="rect">
            <a:avLst/>
          </a:prstGeom>
          <a:solidFill>
            <a:srgbClr val="FFFFFF">
              <a:alpha val="63137"/>
            </a:srgbClr>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fr" sz="2400" u="none" cap="none" strike="noStrike">
                <a:solidFill>
                  <a:schemeClr val="dk1"/>
                </a:solidFill>
                <a:latin typeface="Arial"/>
                <a:ea typeface="Arial"/>
                <a:cs typeface="Arial"/>
                <a:sym typeface="Arial"/>
              </a:rPr>
              <a:t>Situation géographique :</a:t>
            </a:r>
            <a:endParaRPr b="1" i="0" sz="2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fr" sz="2400" u="none" cap="none" strike="noStrike">
                <a:solidFill>
                  <a:schemeClr val="dk1"/>
                </a:solidFill>
                <a:latin typeface="Arial"/>
                <a:ea typeface="Arial"/>
                <a:cs typeface="Arial"/>
                <a:sym typeface="Arial"/>
              </a:rPr>
              <a:t>Golgotha est le nom d’un mont dans la ville de Jérusalem. “Golgotha” vient de l’araméen (langue de Jésus et de ses disciplines) et signifie “crâne”. Golgotha est le nom d’une colline à Jérusalem qui aurait l’image de la face d’un crâne.</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8" name="Shape 368"/>
        <p:cNvGrpSpPr/>
        <p:nvPr/>
      </p:nvGrpSpPr>
      <p:grpSpPr>
        <a:xfrm>
          <a:off x="0" y="0"/>
          <a:ext cx="0" cy="0"/>
          <a:chOff x="0" y="0"/>
          <a:chExt cx="0" cy="0"/>
        </a:xfrm>
      </p:grpSpPr>
      <p:sp>
        <p:nvSpPr>
          <p:cNvPr id="369" name="Google Shape;369;p62"/>
          <p:cNvSpPr txBox="1"/>
          <p:nvPr>
            <p:ph type="ctrTitle"/>
          </p:nvPr>
        </p:nvSpPr>
        <p:spPr>
          <a:xfrm>
            <a:off x="1831150" y="1941425"/>
            <a:ext cx="5604900" cy="865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br>
              <a:rPr lang="fr">
                <a:solidFill>
                  <a:srgbClr val="FFFF00"/>
                </a:solidFill>
              </a:rPr>
            </a:br>
            <a:r>
              <a:rPr lang="fr" sz="4500">
                <a:solidFill>
                  <a:srgbClr val="FFFF00"/>
                </a:solidFill>
              </a:rPr>
              <a:t>Golgotha/Calvaire</a:t>
            </a:r>
            <a:endParaRPr sz="4500">
              <a:solidFill>
                <a:srgbClr val="FFFF00"/>
              </a:solidFill>
            </a:endParaRPr>
          </a:p>
        </p:txBody>
      </p:sp>
      <p:sp>
        <p:nvSpPr>
          <p:cNvPr id="370" name="Google Shape;370;p62"/>
          <p:cNvSpPr txBox="1"/>
          <p:nvPr/>
        </p:nvSpPr>
        <p:spPr>
          <a:xfrm>
            <a:off x="2009050" y="2806925"/>
            <a:ext cx="6084000" cy="1805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1" i="0" lang="fr" sz="2400" u="none" cap="none" strike="noStrike">
                <a:solidFill>
                  <a:srgbClr val="FFFFFF"/>
                </a:solidFill>
                <a:latin typeface="Arial"/>
                <a:ea typeface="Arial"/>
                <a:cs typeface="Arial"/>
                <a:sym typeface="Arial"/>
              </a:rPr>
              <a:t>Dans l’histoire de Jésus :</a:t>
            </a:r>
            <a:endParaRPr b="1" i="0" sz="2400" u="none" cap="none" strike="noStrike">
              <a:solidFill>
                <a:srgbClr val="FFFFFF"/>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fr" sz="2400" u="none" cap="none" strike="noStrike">
                <a:solidFill>
                  <a:srgbClr val="FFFFFF"/>
                </a:solidFill>
                <a:latin typeface="Arial"/>
                <a:ea typeface="Arial"/>
                <a:cs typeface="Arial"/>
                <a:sym typeface="Arial"/>
              </a:rPr>
              <a:t>Golgotha est le site où Jésus a été crucifié avant que son corps ne soit placé dans une grotte comme tombeau. Le mont Golgotha était aussi appelé “mont du Calvaire”.</a:t>
            </a:r>
            <a:endParaRPr b="1" i="0" sz="2400" u="none" cap="none" strike="noStrike">
              <a:solidFill>
                <a:srgbClr val="FFFFFF"/>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74" name="Shape 374"/>
        <p:cNvGrpSpPr/>
        <p:nvPr/>
      </p:nvGrpSpPr>
      <p:grpSpPr>
        <a:xfrm>
          <a:off x="0" y="0"/>
          <a:ext cx="0" cy="0"/>
          <a:chOff x="0" y="0"/>
          <a:chExt cx="0" cy="0"/>
        </a:xfrm>
      </p:grpSpPr>
      <p:sp>
        <p:nvSpPr>
          <p:cNvPr id="375" name="Google Shape;375;p63"/>
          <p:cNvSpPr txBox="1"/>
          <p:nvPr>
            <p:ph type="ctrTitle"/>
          </p:nvPr>
        </p:nvSpPr>
        <p:spPr>
          <a:xfrm>
            <a:off x="2399800" y="383625"/>
            <a:ext cx="4730400" cy="570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2100">
                <a:solidFill>
                  <a:srgbClr val="FFFFFF"/>
                </a:solidFill>
              </a:rPr>
              <a:t>Voici des photos de la Via Dolorosa</a:t>
            </a:r>
            <a:endParaRPr sz="2100">
              <a:solidFill>
                <a:srgbClr val="FFFFFF"/>
              </a:solidFill>
            </a:endParaRPr>
          </a:p>
        </p:txBody>
      </p:sp>
      <p:pic>
        <p:nvPicPr>
          <p:cNvPr id="376" name="Google Shape;376;p63"/>
          <p:cNvPicPr preferRelativeResize="0"/>
          <p:nvPr/>
        </p:nvPicPr>
        <p:blipFill rotWithShape="1">
          <a:blip r:embed="rId4">
            <a:alphaModFix/>
          </a:blip>
          <a:srcRect b="0" l="0" r="0" t="0"/>
          <a:stretch/>
        </p:blipFill>
        <p:spPr>
          <a:xfrm>
            <a:off x="604700" y="1427300"/>
            <a:ext cx="4184621" cy="3138472"/>
          </a:xfrm>
          <a:prstGeom prst="rect">
            <a:avLst/>
          </a:prstGeom>
          <a:noFill/>
          <a:ln cap="flat" cmpd="sng" w="38100">
            <a:solidFill>
              <a:srgbClr val="FFFFFF"/>
            </a:solidFill>
            <a:prstDash val="solid"/>
            <a:round/>
            <a:headEnd len="sm" w="sm" type="none"/>
            <a:tailEnd len="sm" w="sm" type="none"/>
          </a:ln>
        </p:spPr>
      </p:pic>
      <p:sp>
        <p:nvSpPr>
          <p:cNvPr id="377" name="Google Shape;377;p63"/>
          <p:cNvSpPr txBox="1"/>
          <p:nvPr/>
        </p:nvSpPr>
        <p:spPr>
          <a:xfrm>
            <a:off x="2653500" y="0"/>
            <a:ext cx="3837000" cy="570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fr" sz="2400" u="none" cap="none" strike="noStrike">
                <a:solidFill>
                  <a:srgbClr val="FFFFFF"/>
                </a:solidFill>
                <a:latin typeface="Arial"/>
                <a:ea typeface="Arial"/>
                <a:cs typeface="Arial"/>
                <a:sym typeface="Arial"/>
              </a:rPr>
              <a:t>Le chemin de la croix</a:t>
            </a:r>
            <a:endParaRPr b="1" i="0" sz="2400" u="none" cap="none" strike="noStrike">
              <a:solidFill>
                <a:srgbClr val="FFFFFF"/>
              </a:solidFill>
              <a:latin typeface="Arial"/>
              <a:ea typeface="Arial"/>
              <a:cs typeface="Arial"/>
              <a:sym typeface="Arial"/>
            </a:endParaRPr>
          </a:p>
        </p:txBody>
      </p:sp>
      <p:pic>
        <p:nvPicPr>
          <p:cNvPr id="378" name="Google Shape;378;p63"/>
          <p:cNvPicPr preferRelativeResize="0"/>
          <p:nvPr/>
        </p:nvPicPr>
        <p:blipFill rotWithShape="1">
          <a:blip r:embed="rId5">
            <a:alphaModFix/>
          </a:blip>
          <a:srcRect b="0" l="0" r="0" t="0"/>
          <a:stretch/>
        </p:blipFill>
        <p:spPr>
          <a:xfrm>
            <a:off x="5498750" y="1427300"/>
            <a:ext cx="3005051" cy="3138475"/>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82" name="Shape 382"/>
        <p:cNvGrpSpPr/>
        <p:nvPr/>
      </p:nvGrpSpPr>
      <p:grpSpPr>
        <a:xfrm>
          <a:off x="0" y="0"/>
          <a:ext cx="0" cy="0"/>
          <a:chOff x="0" y="0"/>
          <a:chExt cx="0" cy="0"/>
        </a:xfrm>
      </p:grpSpPr>
      <p:sp>
        <p:nvSpPr>
          <p:cNvPr id="383" name="Google Shape;383;p64"/>
          <p:cNvSpPr txBox="1"/>
          <p:nvPr>
            <p:ph type="ctrTitle"/>
          </p:nvPr>
        </p:nvSpPr>
        <p:spPr>
          <a:xfrm>
            <a:off x="2399800" y="383625"/>
            <a:ext cx="4730400" cy="570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2100">
                <a:solidFill>
                  <a:srgbClr val="FFFFFF"/>
                </a:solidFill>
              </a:rPr>
              <a:t>Voici des photos de la Via Dolorosa</a:t>
            </a:r>
            <a:endParaRPr sz="2100">
              <a:solidFill>
                <a:srgbClr val="FFFFFF"/>
              </a:solidFill>
            </a:endParaRPr>
          </a:p>
        </p:txBody>
      </p:sp>
      <p:sp>
        <p:nvSpPr>
          <p:cNvPr id="384" name="Google Shape;384;p64"/>
          <p:cNvSpPr txBox="1"/>
          <p:nvPr/>
        </p:nvSpPr>
        <p:spPr>
          <a:xfrm>
            <a:off x="2653500" y="0"/>
            <a:ext cx="3837000" cy="570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fr" sz="2400" u="none" cap="none" strike="noStrike">
                <a:solidFill>
                  <a:srgbClr val="FFFFFF"/>
                </a:solidFill>
                <a:latin typeface="Arial"/>
                <a:ea typeface="Arial"/>
                <a:cs typeface="Arial"/>
                <a:sym typeface="Arial"/>
              </a:rPr>
              <a:t>Le chemin de la croix</a:t>
            </a:r>
            <a:endParaRPr b="1" i="0" sz="2400" u="none" cap="none" strike="noStrike">
              <a:solidFill>
                <a:srgbClr val="FFFFFF"/>
              </a:solidFill>
              <a:latin typeface="Arial"/>
              <a:ea typeface="Arial"/>
              <a:cs typeface="Arial"/>
              <a:sym typeface="Arial"/>
            </a:endParaRPr>
          </a:p>
        </p:txBody>
      </p:sp>
      <p:pic>
        <p:nvPicPr>
          <p:cNvPr id="385" name="Google Shape;385;p64"/>
          <p:cNvPicPr preferRelativeResize="0"/>
          <p:nvPr/>
        </p:nvPicPr>
        <p:blipFill rotWithShape="1">
          <a:blip r:embed="rId4">
            <a:alphaModFix/>
          </a:blip>
          <a:srcRect b="0" l="0" r="0" t="0"/>
          <a:stretch/>
        </p:blipFill>
        <p:spPr>
          <a:xfrm>
            <a:off x="1012526" y="1103900"/>
            <a:ext cx="3253172" cy="3784472"/>
          </a:xfrm>
          <a:prstGeom prst="rect">
            <a:avLst/>
          </a:prstGeom>
          <a:noFill/>
          <a:ln cap="flat" cmpd="sng" w="38100">
            <a:solidFill>
              <a:srgbClr val="FFFFFF"/>
            </a:solidFill>
            <a:prstDash val="solid"/>
            <a:round/>
            <a:headEnd len="sm" w="sm" type="none"/>
            <a:tailEnd len="sm" w="sm" type="none"/>
          </a:ln>
        </p:spPr>
      </p:pic>
      <p:pic>
        <p:nvPicPr>
          <p:cNvPr id="386" name="Google Shape;386;p64"/>
          <p:cNvPicPr preferRelativeResize="0"/>
          <p:nvPr/>
        </p:nvPicPr>
        <p:blipFill rotWithShape="1">
          <a:blip r:embed="rId5">
            <a:alphaModFix/>
          </a:blip>
          <a:srcRect b="0" l="0" r="0" t="0"/>
          <a:stretch/>
        </p:blipFill>
        <p:spPr>
          <a:xfrm>
            <a:off x="5235900" y="1103900"/>
            <a:ext cx="3126147" cy="3784472"/>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90" name="Shape 390"/>
        <p:cNvGrpSpPr/>
        <p:nvPr/>
      </p:nvGrpSpPr>
      <p:grpSpPr>
        <a:xfrm>
          <a:off x="0" y="0"/>
          <a:ext cx="0" cy="0"/>
          <a:chOff x="0" y="0"/>
          <a:chExt cx="0" cy="0"/>
        </a:xfrm>
      </p:grpSpPr>
      <p:sp>
        <p:nvSpPr>
          <p:cNvPr id="391" name="Google Shape;391;p65"/>
          <p:cNvSpPr txBox="1"/>
          <p:nvPr>
            <p:ph type="ctrTitle"/>
          </p:nvPr>
        </p:nvSpPr>
        <p:spPr>
          <a:xfrm>
            <a:off x="1769550" y="262950"/>
            <a:ext cx="5604900" cy="834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br>
              <a:rPr lang="fr">
                <a:solidFill>
                  <a:srgbClr val="FFFF00"/>
                </a:solidFill>
              </a:rPr>
            </a:br>
            <a:r>
              <a:rPr lang="fr" sz="4500">
                <a:solidFill>
                  <a:srgbClr val="FFFF00"/>
                </a:solidFill>
              </a:rPr>
              <a:t>Saint-Sépulcre</a:t>
            </a:r>
            <a:endParaRPr sz="4500">
              <a:solidFill>
                <a:srgbClr val="FFFF00"/>
              </a:solidFill>
            </a:endParaRPr>
          </a:p>
        </p:txBody>
      </p:sp>
      <p:sp>
        <p:nvSpPr>
          <p:cNvPr id="392" name="Google Shape;392;p65"/>
          <p:cNvSpPr txBox="1"/>
          <p:nvPr/>
        </p:nvSpPr>
        <p:spPr>
          <a:xfrm>
            <a:off x="1861950" y="1805925"/>
            <a:ext cx="5668500" cy="1805700"/>
          </a:xfrm>
          <a:prstGeom prst="rect">
            <a:avLst/>
          </a:prstGeom>
          <a:noFill/>
          <a:ln>
            <a:noFill/>
          </a:ln>
        </p:spPr>
        <p:txBody>
          <a:bodyPr anchorCtr="0" anchor="ctr"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2400"/>
              <a:buFont typeface="Arial"/>
              <a:buNone/>
            </a:pPr>
            <a:r>
              <a:rPr b="1" i="0" lang="fr" sz="2400" u="none" cap="none" strike="noStrike">
                <a:solidFill>
                  <a:srgbClr val="FFFFFF"/>
                </a:solidFill>
                <a:latin typeface="Arial"/>
                <a:ea typeface="Arial"/>
                <a:cs typeface="Arial"/>
                <a:sym typeface="Arial"/>
              </a:rPr>
              <a:t>Sites de pèlerinage :</a:t>
            </a:r>
            <a:br>
              <a:rPr b="0" i="0" lang="fr" sz="2400" u="none" cap="none" strike="noStrike">
                <a:solidFill>
                  <a:srgbClr val="FFFFFF"/>
                </a:solidFill>
                <a:latin typeface="Arial"/>
                <a:ea typeface="Arial"/>
                <a:cs typeface="Arial"/>
                <a:sym typeface="Arial"/>
              </a:rPr>
            </a:br>
            <a:r>
              <a:rPr b="0" i="0" lang="fr" sz="2400" u="none" cap="none" strike="noStrike">
                <a:solidFill>
                  <a:srgbClr val="FFFFFF"/>
                </a:solidFill>
                <a:latin typeface="Arial"/>
                <a:ea typeface="Arial"/>
                <a:cs typeface="Arial"/>
                <a:sym typeface="Arial"/>
              </a:rPr>
              <a:t>Aujourd’hui, on peut visiter l’Église du Saint-Sépulcre à Jérusalem, qui englobe à la fois le lieu où Jésus a été crucifié et est mort et celui où il a été enseveli (le lieu présumé de sa tombe). Cette église chrétienne qu’on appelle aussi “Église de la Résurrection” se trouve dans la vieille ville de Jérusalem.</a:t>
            </a:r>
            <a:endParaRPr b="0" i="0" sz="2400" u="none" cap="none" strike="noStrike">
              <a:solidFill>
                <a:srgbClr val="FFFFFF"/>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5818E"/>
        </a:solidFill>
      </p:bgPr>
    </p:bg>
    <p:spTree>
      <p:nvGrpSpPr>
        <p:cNvPr id="396" name="Shape 396"/>
        <p:cNvGrpSpPr/>
        <p:nvPr/>
      </p:nvGrpSpPr>
      <p:grpSpPr>
        <a:xfrm>
          <a:off x="0" y="0"/>
          <a:ext cx="0" cy="0"/>
          <a:chOff x="0" y="0"/>
          <a:chExt cx="0" cy="0"/>
        </a:xfrm>
      </p:grpSpPr>
      <p:pic>
        <p:nvPicPr>
          <p:cNvPr id="397" name="Google Shape;397;p66"/>
          <p:cNvPicPr preferRelativeResize="0"/>
          <p:nvPr/>
        </p:nvPicPr>
        <p:blipFill rotWithShape="1">
          <a:blip r:embed="rId3">
            <a:alphaModFix/>
          </a:blip>
          <a:srcRect b="0" l="0" r="0" t="0"/>
          <a:stretch/>
        </p:blipFill>
        <p:spPr>
          <a:xfrm>
            <a:off x="560375" y="1170898"/>
            <a:ext cx="4873125" cy="3654850"/>
          </a:xfrm>
          <a:prstGeom prst="rect">
            <a:avLst/>
          </a:prstGeom>
          <a:noFill/>
          <a:ln cap="flat" cmpd="sng" w="38100">
            <a:solidFill>
              <a:srgbClr val="FFFFFF"/>
            </a:solidFill>
            <a:prstDash val="solid"/>
            <a:round/>
            <a:headEnd len="sm" w="sm" type="none"/>
            <a:tailEnd len="sm" w="sm" type="none"/>
          </a:ln>
        </p:spPr>
      </p:pic>
      <p:pic>
        <p:nvPicPr>
          <p:cNvPr id="398" name="Google Shape;398;p66"/>
          <p:cNvPicPr preferRelativeResize="0"/>
          <p:nvPr/>
        </p:nvPicPr>
        <p:blipFill rotWithShape="1">
          <a:blip r:embed="rId4">
            <a:alphaModFix/>
          </a:blip>
          <a:srcRect b="0" l="0" r="0" t="0"/>
          <a:stretch/>
        </p:blipFill>
        <p:spPr>
          <a:xfrm>
            <a:off x="5433500" y="1170900"/>
            <a:ext cx="3157700" cy="3654850"/>
          </a:xfrm>
          <a:prstGeom prst="rect">
            <a:avLst/>
          </a:prstGeom>
          <a:noFill/>
          <a:ln cap="flat" cmpd="sng" w="38100">
            <a:solidFill>
              <a:srgbClr val="FFFFFF"/>
            </a:solidFill>
            <a:prstDash val="solid"/>
            <a:round/>
            <a:headEnd len="sm" w="sm" type="none"/>
            <a:tailEnd len="sm" w="sm" type="none"/>
          </a:ln>
        </p:spPr>
      </p:pic>
      <p:sp>
        <p:nvSpPr>
          <p:cNvPr id="399" name="Google Shape;399;p66"/>
          <p:cNvSpPr txBox="1"/>
          <p:nvPr>
            <p:ph type="ctrTitle"/>
          </p:nvPr>
        </p:nvSpPr>
        <p:spPr>
          <a:xfrm>
            <a:off x="175350" y="462000"/>
            <a:ext cx="8793300" cy="7089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3500">
                <a:solidFill>
                  <a:srgbClr val="FFFFFF"/>
                </a:solidFill>
              </a:rPr>
              <a:t>Golgotha/Calvaire et le Saint-Sépulcre</a:t>
            </a:r>
            <a:endParaRPr sz="3500">
              <a:solidFill>
                <a:srgbClr val="FFFFFF"/>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03" name="Shape 403"/>
        <p:cNvGrpSpPr/>
        <p:nvPr/>
      </p:nvGrpSpPr>
      <p:grpSpPr>
        <a:xfrm>
          <a:off x="0" y="0"/>
          <a:ext cx="0" cy="0"/>
          <a:chOff x="0" y="0"/>
          <a:chExt cx="0" cy="0"/>
        </a:xfrm>
      </p:grpSpPr>
      <p:pic>
        <p:nvPicPr>
          <p:cNvPr id="404" name="Google Shape;404;p67"/>
          <p:cNvPicPr preferRelativeResize="0"/>
          <p:nvPr/>
        </p:nvPicPr>
        <p:blipFill rotWithShape="1">
          <a:blip r:embed="rId4">
            <a:alphaModFix/>
          </a:blip>
          <a:srcRect b="0" l="0" r="0" t="0"/>
          <a:stretch/>
        </p:blipFill>
        <p:spPr>
          <a:xfrm>
            <a:off x="3539100" y="617357"/>
            <a:ext cx="5604900" cy="4203668"/>
          </a:xfrm>
          <a:prstGeom prst="rect">
            <a:avLst/>
          </a:prstGeom>
          <a:noFill/>
          <a:ln>
            <a:noFill/>
          </a:ln>
        </p:spPr>
      </p:pic>
      <p:pic>
        <p:nvPicPr>
          <p:cNvPr id="405" name="Google Shape;405;p67"/>
          <p:cNvPicPr preferRelativeResize="0"/>
          <p:nvPr/>
        </p:nvPicPr>
        <p:blipFill rotWithShape="1">
          <a:blip r:embed="rId5">
            <a:alphaModFix/>
          </a:blip>
          <a:srcRect b="0" l="0" r="0" t="0"/>
          <a:stretch/>
        </p:blipFill>
        <p:spPr>
          <a:xfrm rot="27">
            <a:off x="70675" y="630889"/>
            <a:ext cx="3468427" cy="4176595"/>
          </a:xfrm>
          <a:prstGeom prst="rect">
            <a:avLst/>
          </a:prstGeom>
          <a:noFill/>
          <a:ln>
            <a:noFill/>
          </a:ln>
        </p:spPr>
      </p:pic>
      <p:sp>
        <p:nvSpPr>
          <p:cNvPr id="406" name="Google Shape;406;p67"/>
          <p:cNvSpPr txBox="1"/>
          <p:nvPr>
            <p:ph type="ctrTitle"/>
          </p:nvPr>
        </p:nvSpPr>
        <p:spPr>
          <a:xfrm>
            <a:off x="2048150" y="184800"/>
            <a:ext cx="4850700" cy="1846800"/>
          </a:xfrm>
          <a:prstGeom prst="rect">
            <a:avLst/>
          </a:prstGeom>
          <a:solidFill>
            <a:srgbClr val="222222">
              <a:alpha val="38039"/>
            </a:srgbClr>
          </a:solid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sz="4300">
                <a:solidFill>
                  <a:srgbClr val="FFFFFF"/>
                </a:solidFill>
              </a:rPr>
              <a:t>Semaine Sainte :</a:t>
            </a:r>
            <a:br>
              <a:rPr lang="fr" sz="4300">
                <a:solidFill>
                  <a:srgbClr val="FFFFFF"/>
                </a:solidFill>
              </a:rPr>
            </a:br>
            <a:r>
              <a:rPr lang="fr" sz="3600">
                <a:solidFill>
                  <a:srgbClr val="FFFFFF"/>
                </a:solidFill>
              </a:rPr>
              <a:t>Golgotha/Calvaire</a:t>
            </a:r>
            <a:br>
              <a:rPr lang="fr" sz="3600">
                <a:solidFill>
                  <a:srgbClr val="FFFFFF"/>
                </a:solidFill>
              </a:rPr>
            </a:br>
            <a:r>
              <a:rPr lang="fr" sz="3600">
                <a:solidFill>
                  <a:srgbClr val="FFFFFF"/>
                </a:solidFill>
              </a:rPr>
              <a:t>et le Saint-Sépulcre</a:t>
            </a:r>
            <a:endParaRPr sz="3600">
              <a:solidFill>
                <a:srgbClr val="FFFFFF"/>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410" name="Shape 410"/>
        <p:cNvGrpSpPr/>
        <p:nvPr/>
      </p:nvGrpSpPr>
      <p:grpSpPr>
        <a:xfrm>
          <a:off x="0" y="0"/>
          <a:ext cx="0" cy="0"/>
          <a:chOff x="0" y="0"/>
          <a:chExt cx="0" cy="0"/>
        </a:xfrm>
      </p:grpSpPr>
      <p:sp>
        <p:nvSpPr>
          <p:cNvPr id="411" name="Google Shape;411;p68"/>
          <p:cNvSpPr txBox="1"/>
          <p:nvPr>
            <p:ph type="ctrTitle"/>
          </p:nvPr>
        </p:nvSpPr>
        <p:spPr>
          <a:xfrm>
            <a:off x="182725" y="115725"/>
            <a:ext cx="8520600" cy="4037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fr" u="sng"/>
              <a:t>PARTAGE</a:t>
            </a:r>
            <a:br>
              <a:rPr lang="fr"/>
            </a:br>
            <a:r>
              <a:rPr lang="fr"/>
              <a:t>Connais-tu d’autres</a:t>
            </a:r>
            <a:br>
              <a:rPr lang="fr"/>
            </a:br>
            <a:r>
              <a:rPr lang="fr"/>
              <a:t>lieux de pèlerinage</a:t>
            </a:r>
            <a:br>
              <a:rPr lang="fr"/>
            </a:br>
            <a:r>
              <a:rPr lang="fr"/>
              <a:t>à explorer dans le monde?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