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embeddedFontLst>
    <p:embeddedFont>
      <p:font typeface="Comfortaa"/>
      <p:regular r:id="rId20"/>
      <p:bold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Comfortaa-regular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schemas.openxmlformats.org/officeDocument/2006/relationships/font" Target="fonts/Comfortaa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pixabay.com/photos/girl-sheep-lamb-field-farm-4183456/" TargetMode="External"/><Relationship Id="rId3" Type="http://schemas.openxmlformats.org/officeDocument/2006/relationships/hyperlink" Target="https://pixabay.com/service/license/" TargetMode="Externa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8f4522902a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8f4522902a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8f4522902a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8f4522902a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8f4522902a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8f4522902a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8f4522902a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8f4522902a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8f4522902a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8f4522902a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8f4522902a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8f4522902a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8f4522902a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8f4522902a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8f4522902a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8f4522902a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8f4522902a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8f4522902a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8f4522902a_0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8f4522902a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8f4522902a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8f4522902a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Les photos dans ce diaporama viennent du lien suivant : </a:t>
            </a:r>
            <a:r>
              <a:rPr lang="en-GB" u="sng">
                <a:solidFill>
                  <a:schemeClr val="hlink"/>
                </a:solidFill>
                <a:hlinkClick r:id="rId2"/>
              </a:rPr>
              <a:t>https://pixabay.com/photos/girl-sheep-lamb-field-farm-4183456/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«</a:t>
            </a:r>
            <a:r>
              <a:rPr lang="en-GB" u="sng">
                <a:solidFill>
                  <a:srgbClr val="636363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Pixabay License</a:t>
            </a:r>
            <a:r>
              <a:rPr lang="en-GB" sz="1050">
                <a:solidFill>
                  <a:srgbClr val="191B26"/>
                </a:solidFill>
              </a:rPr>
              <a:t> - Free for commercial use - No attribution required»</a:t>
            </a:r>
            <a:endParaRPr sz="1050">
              <a:solidFill>
                <a:srgbClr val="191B26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8f4522902a_0_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8f4522902a_0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8f4522902a_0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8f4522902a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idx="1" type="subTitle"/>
          </p:nvPr>
        </p:nvSpPr>
        <p:spPr>
          <a:xfrm>
            <a:off x="275525" y="3643200"/>
            <a:ext cx="8771400" cy="150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200">
                <a:solidFill>
                  <a:srgbClr val="FFE599"/>
                </a:solidFill>
                <a:latin typeface="Comfortaa"/>
                <a:ea typeface="Comfortaa"/>
                <a:cs typeface="Comfortaa"/>
                <a:sym typeface="Comfortaa"/>
              </a:rPr>
              <a:t>IL ETAIT UNE FOIS UN PETIT MOUTON QUI S'APPELAIT BERGERON.</a:t>
            </a:r>
            <a:endParaRPr b="1" sz="2200">
              <a:solidFill>
                <a:srgbClr val="FFE599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rgbClr val="FFE599"/>
                </a:solidFill>
                <a:latin typeface="Comfortaa"/>
                <a:ea typeface="Comfortaa"/>
                <a:cs typeface="Comfortaa"/>
                <a:sym typeface="Comfortaa"/>
              </a:rPr>
              <a:t>IL VIVAIT AVEC SES PARENTS DANS UN JOLI CHAMP BIEN VERT OÙ LA VIE S'ÉCOULAIT, PAISIBLE, TRANQUILLE... </a:t>
            </a:r>
            <a:endParaRPr b="1" sz="2200">
              <a:solidFill>
                <a:srgbClr val="FFE599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idx="1" type="body"/>
          </p:nvPr>
        </p:nvSpPr>
        <p:spPr>
          <a:xfrm>
            <a:off x="4316875" y="2954450"/>
            <a:ext cx="4699200" cy="197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E599"/>
                </a:solidFill>
              </a:rPr>
              <a:t>IL RECEVAIT BEAUCOUP D'AMOUR ET DE TENDRESSE DE LA PART DE SA FAMILLE ET AUSSI DE LA PART DE SIDONIE, LA GENTILLE PETITE </a:t>
            </a:r>
            <a:r>
              <a:rPr b="1" lang="en-GB" sz="2000">
                <a:solidFill>
                  <a:srgbClr val="FFE599"/>
                </a:solidFill>
              </a:rPr>
              <a:t>BERGÈRE</a:t>
            </a:r>
            <a:r>
              <a:rPr b="1" lang="en-GB" sz="2000">
                <a:solidFill>
                  <a:srgbClr val="FFE599"/>
                </a:solidFill>
              </a:rPr>
              <a:t>.</a:t>
            </a:r>
            <a:endParaRPr b="1" sz="2000">
              <a:solidFill>
                <a:srgbClr val="FFE599"/>
              </a:solidFill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>
              <a:solidFill>
                <a:srgbClr val="FFE599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/>
          <p:nvPr>
            <p:ph type="title"/>
          </p:nvPr>
        </p:nvSpPr>
        <p:spPr>
          <a:xfrm>
            <a:off x="311700" y="445025"/>
            <a:ext cx="8520600" cy="113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rgbClr val="FFE599"/>
                </a:solidFill>
              </a:rPr>
              <a:t>UN JOUR QUE SES PARENTS ÉTAIENT BIEN OCCUPÉS,  </a:t>
            </a:r>
            <a:endParaRPr b="1" sz="2300">
              <a:solidFill>
                <a:srgbClr val="FFE59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rgbClr val="FFE599"/>
                </a:solidFill>
              </a:rPr>
              <a:t>IL DESCENDIT SEUL JUSQU'À LA RIVIÈRE...</a:t>
            </a:r>
            <a:endParaRPr b="1" sz="2300">
              <a:solidFill>
                <a:srgbClr val="FFE59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D966"/>
              </a:solidFill>
            </a:endParaRPr>
          </a:p>
        </p:txBody>
      </p:sp>
      <p:sp>
        <p:nvSpPr>
          <p:cNvPr id="65" name="Google Shape;65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6"/>
          <p:cNvSpPr txBox="1"/>
          <p:nvPr/>
        </p:nvSpPr>
        <p:spPr>
          <a:xfrm>
            <a:off x="0" y="107100"/>
            <a:ext cx="9144000" cy="1332000"/>
          </a:xfrm>
          <a:prstGeom prst="rect">
            <a:avLst/>
          </a:prstGeom>
          <a:solidFill>
            <a:srgbClr val="134F5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200">
                <a:solidFill>
                  <a:srgbClr val="FFF2CC"/>
                </a:solidFill>
                <a:latin typeface="Comfortaa"/>
                <a:ea typeface="Comfortaa"/>
                <a:cs typeface="Comfortaa"/>
                <a:sym typeface="Comfortaa"/>
              </a:rPr>
              <a:t>Q</a:t>
            </a:r>
            <a:r>
              <a:rPr b="1" lang="en-GB" sz="2200">
                <a:solidFill>
                  <a:srgbClr val="FFF2CC"/>
                </a:solidFill>
                <a:latin typeface="Comfortaa"/>
                <a:ea typeface="Comfortaa"/>
                <a:cs typeface="Comfortaa"/>
                <a:sym typeface="Comfortaa"/>
              </a:rPr>
              <a:t>UELLE SURPRISE DE DÉCOUVRIR,  DANS L'EAU LIMPIDE,</a:t>
            </a:r>
            <a:endParaRPr b="1" sz="2200">
              <a:solidFill>
                <a:srgbClr val="FFF2CC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200">
                <a:solidFill>
                  <a:srgbClr val="FFF2CC"/>
                </a:solidFill>
                <a:latin typeface="Comfortaa"/>
                <a:ea typeface="Comfortaa"/>
                <a:cs typeface="Comfortaa"/>
                <a:sym typeface="Comfortaa"/>
              </a:rPr>
              <a:t>UNE MULTITUDE DE PETITS POISSONS!</a:t>
            </a:r>
            <a:endParaRPr b="1" sz="2200">
              <a:solidFill>
                <a:srgbClr val="FFF2CC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/>
          <p:nvPr/>
        </p:nvSpPr>
        <p:spPr>
          <a:xfrm>
            <a:off x="0" y="107100"/>
            <a:ext cx="9144000" cy="1332000"/>
          </a:xfrm>
          <a:prstGeom prst="rect">
            <a:avLst/>
          </a:prstGeom>
          <a:solidFill>
            <a:srgbClr val="134F5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rgbClr val="FFF2CC"/>
                </a:solidFill>
                <a:latin typeface="Comfortaa"/>
                <a:ea typeface="Comfortaa"/>
                <a:cs typeface="Comfortaa"/>
                <a:sym typeface="Comfortaa"/>
              </a:rPr>
              <a:t>ILS AVAIENT VRAIMENT L'AIR DE S'AMUSER TOUS ENSEMBLE.</a:t>
            </a:r>
            <a:endParaRPr b="1" sz="2200">
              <a:solidFill>
                <a:srgbClr val="FFF2CC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rgbClr val="FFF2CC"/>
                </a:solidFill>
                <a:latin typeface="Comfortaa"/>
                <a:ea typeface="Comfortaa"/>
                <a:cs typeface="Comfortaa"/>
                <a:sym typeface="Comfortaa"/>
              </a:rPr>
              <a:t>ILS ALLAIENT DANS UN SENS , PUIS DANS UN AUTRE.</a:t>
            </a:r>
            <a:endParaRPr b="1" sz="2200">
              <a:solidFill>
                <a:srgbClr val="FFF2CC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 sz="2200">
              <a:solidFill>
                <a:srgbClr val="FFF2CC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8"/>
          <p:cNvSpPr txBox="1"/>
          <p:nvPr>
            <p:ph type="title"/>
          </p:nvPr>
        </p:nvSpPr>
        <p:spPr>
          <a:xfrm>
            <a:off x="122475" y="0"/>
            <a:ext cx="8955300" cy="127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rgbClr val="FFE599"/>
                </a:solidFill>
              </a:rPr>
              <a:t>BERGERON SOUPIRA! CES POISSONS AVAIENT VRAIMENT L'AIR HEUREUX! ON SENTAIT VRAIMENT QU'ILS S'AIMAIENT LES UNS LES AUTRES. ILS  EN AVAIENT DE LA CHANCE!</a:t>
            </a:r>
            <a:endParaRPr b="1" sz="2300">
              <a:solidFill>
                <a:srgbClr val="FFE59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FFE599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9"/>
          <p:cNvSpPr txBox="1"/>
          <p:nvPr>
            <p:ph type="title"/>
          </p:nvPr>
        </p:nvSpPr>
        <p:spPr>
          <a:xfrm>
            <a:off x="76500" y="153100"/>
            <a:ext cx="8991000" cy="116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rgbClr val="FFE599"/>
                </a:solidFill>
                <a:latin typeface="Comfortaa"/>
                <a:ea typeface="Comfortaa"/>
                <a:cs typeface="Comfortaa"/>
                <a:sym typeface="Comfortaa"/>
              </a:rPr>
              <a:t>LUI?  IL ÉTAIT TOUJOURS TOUT SEUL.</a:t>
            </a:r>
            <a:endParaRPr b="1" sz="2300">
              <a:solidFill>
                <a:srgbClr val="FFE599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rgbClr val="FFE599"/>
                </a:solidFill>
                <a:latin typeface="Comfortaa"/>
                <a:ea typeface="Comfortaa"/>
                <a:cs typeface="Comfortaa"/>
                <a:sym typeface="Comfortaa"/>
              </a:rPr>
              <a:t>PERSONNE NE S'OCCUPAIT DE LUI… SA VIE ÉTAIT TRISTE.</a:t>
            </a:r>
            <a:endParaRPr b="1" sz="2300">
              <a:solidFill>
                <a:srgbClr val="FFE599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0"/>
          <p:cNvSpPr txBox="1"/>
          <p:nvPr>
            <p:ph type="title"/>
          </p:nvPr>
        </p:nvSpPr>
        <p:spPr>
          <a:xfrm>
            <a:off x="489850" y="3643325"/>
            <a:ext cx="8404200" cy="142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200">
                <a:solidFill>
                  <a:srgbClr val="FFF2CC"/>
                </a:solidFill>
                <a:latin typeface="Comfortaa"/>
                <a:ea typeface="Comfortaa"/>
                <a:cs typeface="Comfortaa"/>
                <a:sym typeface="Comfortaa"/>
              </a:rPr>
              <a:t>LORSQUE BERGERON RENTRA DANS LE PRÉ, IL SE COUCHA SOUS UN ARBRE ET DÉCIDA DE NE PLUS BOUGER, DE NE PLUS MANGER.</a:t>
            </a:r>
            <a:endParaRPr b="1" sz="2200">
              <a:solidFill>
                <a:srgbClr val="FFF2CC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2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1"/>
          <p:cNvSpPr txBox="1"/>
          <p:nvPr/>
        </p:nvSpPr>
        <p:spPr>
          <a:xfrm>
            <a:off x="0" y="0"/>
            <a:ext cx="3061500" cy="51435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20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SES PARENTS S'INQUIÉTAIENT CAR IL MAIGRISSAIT À VUE D'OEIL.</a:t>
            </a:r>
            <a:endParaRPr b="1" sz="22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20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SIDONIE, ELLE, SE DÉMENAIT DANS TOUS LES SENS...</a:t>
            </a:r>
            <a:endParaRPr b="1" sz="22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20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ELLE LE CÂLINAIT, LUI CHANTAIT DES BERCEUSES,</a:t>
            </a:r>
            <a:endParaRPr b="1" sz="22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17598" y="0"/>
            <a:ext cx="3426403" cy="5143498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22"/>
          <p:cNvSpPr txBox="1"/>
          <p:nvPr/>
        </p:nvSpPr>
        <p:spPr>
          <a:xfrm>
            <a:off x="382700" y="298500"/>
            <a:ext cx="4806600" cy="45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SE </a:t>
            </a:r>
            <a:r>
              <a:rPr b="1" lang="en-GB" sz="230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DÉGUISAIT</a:t>
            </a:r>
            <a:r>
              <a:rPr b="1" lang="en-GB" sz="230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 EN CLOWN POUR LE FAIRE RIRE,...</a:t>
            </a:r>
            <a:endParaRPr b="1" sz="23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MAIS TOUT CELA NE SERVAIT À RIEN.</a:t>
            </a:r>
            <a:endParaRPr b="1" sz="23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223356" cy="4838698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23"/>
          <p:cNvSpPr txBox="1"/>
          <p:nvPr/>
        </p:nvSpPr>
        <p:spPr>
          <a:xfrm>
            <a:off x="3842300" y="428625"/>
            <a:ext cx="4959900" cy="442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BF9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BF9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BF9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rgbClr val="BF9000"/>
                </a:solidFill>
              </a:rPr>
              <a:t>UN JOUR, SIDONIE ÉCLATA EN SANGLOT. ELLE L'AIMAIT BIEN SON BERGERON, ELLE NE VOULAIT PAS QU'IL SOIT MALADE.</a:t>
            </a:r>
            <a:endParaRPr b="1" sz="2300">
              <a:solidFill>
                <a:srgbClr val="BF9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BF9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4"/>
          <p:cNvSpPr txBox="1"/>
          <p:nvPr>
            <p:ph type="title"/>
          </p:nvPr>
        </p:nvSpPr>
        <p:spPr>
          <a:xfrm>
            <a:off x="311700" y="445025"/>
            <a:ext cx="5260500" cy="407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30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QUAND BERGERON VIT LES LARMES DE SIDONIE COULER,</a:t>
            </a:r>
            <a:endParaRPr b="1" sz="23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30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QUELQUE CHOSE CHANGEA EN SON COEUR!</a:t>
            </a:r>
            <a:endParaRPr b="1" sz="23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30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IL EUT HONTE DE LUI-MÊME...</a:t>
            </a:r>
            <a:endParaRPr b="1" sz="23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3" name="Google Shape;113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5"/>
          <p:cNvSpPr txBox="1"/>
          <p:nvPr>
            <p:ph type="title"/>
          </p:nvPr>
        </p:nvSpPr>
        <p:spPr>
          <a:xfrm>
            <a:off x="4408725" y="199000"/>
            <a:ext cx="4735200" cy="485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30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AUCUN POISSON AU MONDE N'AVAIT LA CHANCE</a:t>
            </a:r>
            <a:endParaRPr b="1" sz="23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D'AVOIR UNE SI BONNE SIDONIE!</a:t>
            </a:r>
            <a:endParaRPr b="1" sz="23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ALORS, IL SE RAPPROCHA D'ELLE POUR LA CONSOLER</a:t>
            </a:r>
            <a:endParaRPr b="1" sz="23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ET POUR LUI DEMANDER PARDON.</a:t>
            </a:r>
            <a:endParaRPr b="1" sz="23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9" name="Google Shape;119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450" y="0"/>
            <a:ext cx="356884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6"/>
          <p:cNvSpPr txBox="1"/>
          <p:nvPr>
            <p:ph type="title"/>
          </p:nvPr>
        </p:nvSpPr>
        <p:spPr>
          <a:xfrm>
            <a:off x="311700" y="445025"/>
            <a:ext cx="8520600" cy="97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30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DEPUIS CE JOUR, BERGERON EST LE PLUS HEUREUX DE TOUS LES MOUTONS…</a:t>
            </a:r>
            <a:endParaRPr b="1" sz="230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/>
              <a:t> </a:t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</p:txBody>
      </p:sp>
      <p:pic>
        <p:nvPicPr>
          <p:cNvPr id="125" name="Google Shape;12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59488" y="1423625"/>
            <a:ext cx="4556388" cy="3719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