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Lst>
  <p:sldSz cy="5143500" cx="9144000"/>
  <p:notesSz cx="6858000" cy="9144000"/>
  <p:embeddedFontLst>
    <p:embeddedFont>
      <p:font typeface="Lato"/>
      <p:regular r:id="rId61"/>
      <p:bold r:id="rId62"/>
      <p:italic r:id="rId63"/>
      <p:boldItalic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ato-bold.fntdata"/><Relationship Id="rId61" Type="http://schemas.openxmlformats.org/officeDocument/2006/relationships/font" Target="fonts/Lato-regular.fntdata"/><Relationship Id="rId20" Type="http://schemas.openxmlformats.org/officeDocument/2006/relationships/slide" Target="slides/slide15.xml"/><Relationship Id="rId64" Type="http://schemas.openxmlformats.org/officeDocument/2006/relationships/font" Target="fonts/Lato-boldItalic.fntdata"/><Relationship Id="rId63" Type="http://schemas.openxmlformats.org/officeDocument/2006/relationships/font" Target="fonts/Lato-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8eda8965d9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8eda8965d9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8eda8965d9_1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8eda8965d9_1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8eda8965d9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8eda8965d9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8eda8965d9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8eda8965d9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9087d8c120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9087d8c120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9087d8c120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9087d8c120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8f52532bfb_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8f52532bfb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9087d8c120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9087d8c120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9087d8c12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9087d8c12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9087d8c12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9087d8c12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9087d8c120_0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9087d8c120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8f52532bfb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8f52532bfb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9087d8c120_0_1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9087d8c120_0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9087d8c120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9087d8c120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9087d8c120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9087d8c120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9087d8c120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9087d8c120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8f52532bfb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8f52532bfb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9087d8c120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9087d8c120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9087d8c12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9087d8c12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9087d8c120_0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9087d8c120_0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8f52532bfb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8f52532bfb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8f52532bfb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8f52532bfb_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9087d8c120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9087d8c120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9087d8c120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9087d8c120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9087d8c120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9087d8c120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9087d8c120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9087d8c120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9087d8c120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9087d8c120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9087d8c120_0_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9087d8c120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8f52532bfb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8f52532bfb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9087d8c120_0_1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9087d8c120_0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9087d8c120_0_1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9087d8c120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9087d8c120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9087d8c120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9087d8c120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9087d8c120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9087d8c120_0_1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9087d8c120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9087d8c120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9087d8c120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8f52532bfb_1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8f52532bfb_1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9087d8c120_0_3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9087d8c120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9087d8c120_0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9087d8c120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9087d8c120_0_2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9087d8c120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9087d8c120_0_2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9087d8c120_0_2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9087d8c120_0_2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9087d8c120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9087d8c120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5" name="Google Shape;325;g9087d8c120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9087d8c120_0_3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9087d8c120_0_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8f52532bfb_1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8f52532bfb_1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b6357b363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b6357b363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b6357b3635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b6357b3635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b6357b3635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b6357b363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b6357b3635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b6357b3635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b6357b3635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b6357b3635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b6357b3635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b6357b3635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b6357b3635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b6357b3635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b6357b3635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b6357b3635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b6357b3635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b6357b3635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8eda8965d9_1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8eda8965d9_1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2.jpg"/><Relationship Id="rId4" Type="http://schemas.openxmlformats.org/officeDocument/2006/relationships/image" Target="../media/image1.jpg"/><Relationship Id="rId9" Type="http://schemas.openxmlformats.org/officeDocument/2006/relationships/image" Target="../media/image11.jpg"/><Relationship Id="rId5" Type="http://schemas.openxmlformats.org/officeDocument/2006/relationships/image" Target="../media/image5.jpg"/><Relationship Id="rId6" Type="http://schemas.openxmlformats.org/officeDocument/2006/relationships/image" Target="../media/image2.jpg"/><Relationship Id="rId7" Type="http://schemas.openxmlformats.org/officeDocument/2006/relationships/image" Target="../media/image3.jpg"/><Relationship Id="rId8"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jpg"/><Relationship Id="rId4" Type="http://schemas.openxmlformats.org/officeDocument/2006/relationships/hyperlink" Target="https://www.biblelieux.com/desert_de_juda/" TargetMode="External"/><Relationship Id="rId5" Type="http://schemas.openxmlformats.org/officeDocument/2006/relationships/hyperlink" Target="http://jeremiah-tours.com/2015/11/04/le-desert-de-judee/" TargetMode="External"/><Relationship Id="rId6" Type="http://schemas.openxmlformats.org/officeDocument/2006/relationships/hyperlink" Target="https://www.easyvoyage.com/reportage/itineraire-autour-de-la-mer-morte/le-desert-de-judee-425" TargetMode="External"/><Relationship Id="rId7" Type="http://schemas.openxmlformats.org/officeDocument/2006/relationships/hyperlink" Target="https://fr.wikipedia.org/wiki/Mont_de_la_Tentatio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jp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jpg"/><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6.jpg"/><Relationship Id="rId4" Type="http://schemas.openxmlformats.org/officeDocument/2006/relationships/hyperlink" Target="https://en.wikipedia.org/wiki/Mount_Tabor" TargetMode="External"/><Relationship Id="rId5" Type="http://schemas.openxmlformats.org/officeDocument/2006/relationships/hyperlink" Target="https://fr.wikipedia.org/wiki/Basilique_de_la_Transfiguration" TargetMode="External"/><Relationship Id="rId6" Type="http://schemas.openxmlformats.org/officeDocument/2006/relationships/hyperlink" Target="https://seletlumieretv.org/blogfeed/getpost.php?id=289"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6.jp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6.jpg"/><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1.jpg"/><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1.jpg"/><Relationship Id="rId4" Type="http://schemas.openxmlformats.org/officeDocument/2006/relationships/image" Target="../media/image15.jpg"/><Relationship Id="rId5" Type="http://schemas.openxmlformats.org/officeDocument/2006/relationships/hyperlink" Target="https://en.wikipedia.org/wiki/Mount_Tabor" TargetMode="External"/><Relationship Id="rId6" Type="http://schemas.openxmlformats.org/officeDocument/2006/relationships/hyperlink" Target="https://fr.wikipedia.org/wiki/Basilique_de_la_Transfiguration" TargetMode="External"/><Relationship Id="rId7" Type="http://schemas.openxmlformats.org/officeDocument/2006/relationships/hyperlink" Target="https://seletlumieretv.org/blogfeed/getpost.php?id=289"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6.jp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7.jpg"/><Relationship Id="rId4" Type="http://schemas.openxmlformats.org/officeDocument/2006/relationships/image" Target="../media/image2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7.jpg"/><Relationship Id="rId4" Type="http://schemas.openxmlformats.org/officeDocument/2006/relationships/hyperlink" Target="https://fr.wikipedia.org/wiki/Mur_des_Lamentations#Construction_du_mur"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4.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2.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5.jpg"/><Relationship Id="rId4" Type="http://schemas.openxmlformats.org/officeDocument/2006/relationships/image" Target="../media/image28.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2.jpg"/><Relationship Id="rId4" Type="http://schemas.openxmlformats.org/officeDocument/2006/relationships/hyperlink" Target="https://www.britannica.com/place/Nazareth-Israel" TargetMode="External"/><Relationship Id="rId5" Type="http://schemas.openxmlformats.org/officeDocument/2006/relationships/hyperlink" Target="https://fr.wikipedia.org/wiki/Nazareth" TargetMode="External"/><Relationship Id="rId6" Type="http://schemas.openxmlformats.org/officeDocument/2006/relationships/hyperlink" Target="https://en.wikipedia.org/wiki/Greek_Orthodox_Church_of_the_Annunciation"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1.jpg"/><Relationship Id="rId4" Type="http://schemas.openxmlformats.org/officeDocument/2006/relationships/image" Target="../media/image30.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51.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4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4.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34.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35.jpg"/><Relationship Id="rId4" Type="http://schemas.openxmlformats.org/officeDocument/2006/relationships/image" Target="../media/image3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37.jpg"/><Relationship Id="rId4" Type="http://schemas.openxmlformats.org/officeDocument/2006/relationships/image" Target="../media/image36.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38.jpg"/><Relationship Id="rId4" Type="http://schemas.openxmlformats.org/officeDocument/2006/relationships/hyperlink" Target="https://www.larousse.fr/encyclopedie/ville/J%C3%A9rusalem/125871" TargetMode="External"/><Relationship Id="rId5" Type="http://schemas.openxmlformats.org/officeDocument/2006/relationships/hyperlink" Target="https://en.wikipedia.org/wiki/Jerusalem" TargetMode="External"/><Relationship Id="rId6" Type="http://schemas.openxmlformats.org/officeDocument/2006/relationships/hyperlink" Target="https://www.universalis.fr/encyclopedie/jerusalem/"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40.jpg"/><Relationship Id="rId4" Type="http://schemas.openxmlformats.org/officeDocument/2006/relationships/image" Target="../media/image49.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41.jpg"/><Relationship Id="rId4" Type="http://schemas.openxmlformats.org/officeDocument/2006/relationships/image" Target="../media/image54.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39.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14.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43.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46.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44.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48.jpg"/><Relationship Id="rId4" Type="http://schemas.openxmlformats.org/officeDocument/2006/relationships/image" Target="../media/image55.jpg"/><Relationship Id="rId5" Type="http://schemas.openxmlformats.org/officeDocument/2006/relationships/image" Target="../media/image56.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47.jpg"/><Relationship Id="rId4" Type="http://schemas.openxmlformats.org/officeDocument/2006/relationships/image" Target="../media/image52.jpg"/><Relationship Id="rId5" Type="http://schemas.openxmlformats.org/officeDocument/2006/relationships/image" Target="../media/image53.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45.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43.jpg"/><Relationship Id="rId4" Type="http://schemas.openxmlformats.org/officeDocument/2006/relationships/image" Target="../media/image6.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50.jpg"/><Relationship Id="rId4" Type="http://schemas.openxmlformats.org/officeDocument/2006/relationships/image" Target="../media/image43.jpg"/><Relationship Id="rId5" Type="http://schemas.openxmlformats.org/officeDocument/2006/relationships/image" Target="../media/image57.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0" y="200200"/>
            <a:ext cx="4065600" cy="3777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4200">
                <a:solidFill>
                  <a:srgbClr val="FFFFFF"/>
                </a:solidFill>
              </a:rPr>
              <a:t>Pèlerinage</a:t>
            </a:r>
            <a:br>
              <a:rPr lang="fr" sz="4200">
                <a:solidFill>
                  <a:srgbClr val="FFFFFF"/>
                </a:solidFill>
              </a:rPr>
            </a:br>
            <a:r>
              <a:rPr lang="fr" sz="4200">
                <a:solidFill>
                  <a:srgbClr val="FFFFFF"/>
                </a:solidFill>
              </a:rPr>
              <a:t>en</a:t>
            </a:r>
            <a:br>
              <a:rPr lang="fr" sz="4200">
                <a:solidFill>
                  <a:srgbClr val="FFFFFF"/>
                </a:solidFill>
              </a:rPr>
            </a:br>
            <a:r>
              <a:rPr lang="fr" sz="4200">
                <a:solidFill>
                  <a:srgbClr val="FFFFFF"/>
                </a:solidFill>
              </a:rPr>
              <a:t>ISRAËL</a:t>
            </a:r>
            <a:endParaRPr sz="4200">
              <a:solidFill>
                <a:srgbClr val="FFFFFF"/>
              </a:solidFill>
            </a:endParaRPr>
          </a:p>
          <a:p>
            <a:pPr indent="0" lvl="0" marL="0" rtl="0" algn="ctr">
              <a:spcBef>
                <a:spcPts val="0"/>
              </a:spcBef>
              <a:spcAft>
                <a:spcPts val="0"/>
              </a:spcAft>
              <a:buNone/>
            </a:pPr>
            <a:br>
              <a:rPr lang="fr" sz="4200">
                <a:solidFill>
                  <a:srgbClr val="FFFFFF"/>
                </a:solidFill>
              </a:rPr>
            </a:br>
            <a:r>
              <a:rPr lang="fr" sz="4200">
                <a:solidFill>
                  <a:srgbClr val="FFFFFF"/>
                </a:solidFill>
              </a:rPr>
              <a:t> Carême</a:t>
            </a:r>
            <a:endParaRPr sz="42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8" name="Shape 58"/>
        <p:cNvGrpSpPr/>
        <p:nvPr/>
      </p:nvGrpSpPr>
      <p:grpSpPr>
        <a:xfrm>
          <a:off x="0" y="0"/>
          <a:ext cx="0" cy="0"/>
          <a:chOff x="0" y="0"/>
          <a:chExt cx="0" cy="0"/>
        </a:xfrm>
      </p:grpSpPr>
      <p:sp>
        <p:nvSpPr>
          <p:cNvPr id="59" name="Google Shape;59;p14"/>
          <p:cNvSpPr txBox="1"/>
          <p:nvPr>
            <p:ph type="ctrTitle"/>
          </p:nvPr>
        </p:nvSpPr>
        <p:spPr>
          <a:xfrm>
            <a:off x="2622225" y="186800"/>
            <a:ext cx="4372800" cy="930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t>Es-tu prêt(e)?</a:t>
            </a:r>
            <a:endParaRPr/>
          </a:p>
        </p:txBody>
      </p:sp>
      <p:sp>
        <p:nvSpPr>
          <p:cNvPr id="60" name="Google Shape;60;p14"/>
          <p:cNvSpPr txBox="1"/>
          <p:nvPr>
            <p:ph idx="1" type="subTitle"/>
          </p:nvPr>
        </p:nvSpPr>
        <p:spPr>
          <a:xfrm>
            <a:off x="530350" y="2827103"/>
            <a:ext cx="2951400" cy="1197000"/>
          </a:xfrm>
          <a:prstGeom prst="rect">
            <a:avLst/>
          </a:prstGeom>
          <a:solidFill>
            <a:srgbClr val="000000"/>
          </a:solidFill>
        </p:spPr>
        <p:txBody>
          <a:bodyPr anchorCtr="0" anchor="t" bIns="91425" lIns="91425" spcFirstLastPara="1" rIns="91425" wrap="square" tIns="91425">
            <a:noAutofit/>
          </a:bodyPr>
          <a:lstStyle/>
          <a:p>
            <a:pPr indent="0" lvl="0" marL="0" rtl="0" algn="ctr">
              <a:spcBef>
                <a:spcPts val="0"/>
              </a:spcBef>
              <a:spcAft>
                <a:spcPts val="0"/>
              </a:spcAft>
              <a:buNone/>
            </a:pPr>
            <a:r>
              <a:rPr b="1" lang="fr">
                <a:solidFill>
                  <a:srgbClr val="FFFF00"/>
                </a:solidFill>
              </a:rPr>
              <a:t>Qu’est-ce qu’un pèlerinage?</a:t>
            </a:r>
            <a:endParaRPr b="1">
              <a:solidFill>
                <a:srgbClr val="FFFF00"/>
              </a:solidFill>
            </a:endParaRPr>
          </a:p>
          <a:p>
            <a:pPr indent="0" lvl="0" marL="0" rtl="0" algn="ctr">
              <a:spcBef>
                <a:spcPts val="0"/>
              </a:spcBef>
              <a:spcAft>
                <a:spcPts val="0"/>
              </a:spcAft>
              <a:buNone/>
            </a:pPr>
            <a:r>
              <a:t/>
            </a:r>
            <a:endParaRPr b="1">
              <a:solidFill>
                <a:srgbClr val="FFFF00"/>
              </a:solidFill>
              <a:highlight>
                <a:srgbClr val="FFFFFF"/>
              </a:highlight>
            </a:endParaRPr>
          </a:p>
        </p:txBody>
      </p:sp>
      <p:sp>
        <p:nvSpPr>
          <p:cNvPr id="61" name="Google Shape;61;p14"/>
          <p:cNvSpPr txBox="1"/>
          <p:nvPr/>
        </p:nvSpPr>
        <p:spPr>
          <a:xfrm>
            <a:off x="5514425" y="2660150"/>
            <a:ext cx="3000000" cy="1530900"/>
          </a:xfrm>
          <a:prstGeom prst="rect">
            <a:avLst/>
          </a:prstGeom>
          <a:solidFill>
            <a:srgbClr val="0000FF"/>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fr" sz="2800">
                <a:solidFill>
                  <a:srgbClr val="FFFFFF"/>
                </a:solidFill>
              </a:rPr>
              <a:t>Comment se préparer pour un pèlerinage?</a:t>
            </a:r>
            <a:endParaRPr b="1">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5" name="Shape 65"/>
        <p:cNvGrpSpPr/>
        <p:nvPr/>
      </p:nvGrpSpPr>
      <p:grpSpPr>
        <a:xfrm>
          <a:off x="0" y="0"/>
          <a:ext cx="0" cy="0"/>
          <a:chOff x="0" y="0"/>
          <a:chExt cx="0" cy="0"/>
        </a:xfrm>
      </p:grpSpPr>
      <p:sp>
        <p:nvSpPr>
          <p:cNvPr id="66" name="Google Shape;66;p15"/>
          <p:cNvSpPr txBox="1"/>
          <p:nvPr>
            <p:ph type="ctrTitle"/>
          </p:nvPr>
        </p:nvSpPr>
        <p:spPr>
          <a:xfrm>
            <a:off x="0" y="1947525"/>
            <a:ext cx="2951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Départ</a:t>
            </a:r>
            <a:endParaRPr b="1" sz="5100">
              <a:solidFill>
                <a:srgbClr val="FFFF00"/>
              </a:solidFill>
            </a:endParaRPr>
          </a:p>
        </p:txBody>
      </p:sp>
      <p:sp>
        <p:nvSpPr>
          <p:cNvPr id="67" name="Google Shape;67;p15"/>
          <p:cNvSpPr txBox="1"/>
          <p:nvPr>
            <p:ph idx="1" type="subTitle"/>
          </p:nvPr>
        </p:nvSpPr>
        <p:spPr>
          <a:xfrm>
            <a:off x="155025"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On prend l’avion : destination Israël!</a:t>
            </a:r>
            <a:br>
              <a:rPr lang="fr">
                <a:solidFill>
                  <a:srgbClr val="FFFFFF"/>
                </a:solidFill>
              </a:rPr>
            </a:br>
            <a:endParaRPr>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 name="Shape 71"/>
        <p:cNvGrpSpPr/>
        <p:nvPr/>
      </p:nvGrpSpPr>
      <p:grpSpPr>
        <a:xfrm>
          <a:off x="0" y="0"/>
          <a:ext cx="0" cy="0"/>
          <a:chOff x="0" y="0"/>
          <a:chExt cx="0" cy="0"/>
        </a:xfrm>
      </p:grpSpPr>
      <p:sp>
        <p:nvSpPr>
          <p:cNvPr id="72" name="Google Shape;72;p16"/>
          <p:cNvSpPr txBox="1"/>
          <p:nvPr>
            <p:ph type="ctrTitle"/>
          </p:nvPr>
        </p:nvSpPr>
        <p:spPr>
          <a:xfrm>
            <a:off x="2895150" y="141650"/>
            <a:ext cx="2570700" cy="12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3700"/>
              <a:t>Pèlerinage</a:t>
            </a:r>
            <a:br>
              <a:rPr b="1" lang="fr" sz="3700"/>
            </a:br>
            <a:r>
              <a:rPr b="1" lang="fr" sz="3700"/>
              <a:t>Israël</a:t>
            </a:r>
            <a:endParaRPr b="1" i="1" sz="1000"/>
          </a:p>
        </p:txBody>
      </p:sp>
      <p:sp>
        <p:nvSpPr>
          <p:cNvPr id="73" name="Google Shape;73;p16"/>
          <p:cNvSpPr txBox="1"/>
          <p:nvPr/>
        </p:nvSpPr>
        <p:spPr>
          <a:xfrm>
            <a:off x="115075" y="57200"/>
            <a:ext cx="3171900" cy="4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solidFill>
                  <a:srgbClr val="FFFFFF"/>
                </a:solidFill>
                <a:latin typeface="Lato"/>
                <a:ea typeface="Lato"/>
                <a:cs typeface="Lato"/>
                <a:sym typeface="Lato"/>
              </a:rPr>
              <a:t>Semaine 1 :  d</a:t>
            </a:r>
            <a:r>
              <a:rPr lang="fr">
                <a:solidFill>
                  <a:srgbClr val="FFFFFF"/>
                </a:solidFill>
                <a:latin typeface="Lato"/>
                <a:ea typeface="Lato"/>
                <a:cs typeface="Lato"/>
                <a:sym typeface="Lato"/>
              </a:rPr>
              <a:t>ésert de Judée</a:t>
            </a:r>
            <a:br>
              <a:rPr lang="fr">
                <a:solidFill>
                  <a:srgbClr val="FFFFFF"/>
                </a:solidFill>
                <a:latin typeface="Lato"/>
                <a:ea typeface="Lato"/>
                <a:cs typeface="Lato"/>
                <a:sym typeface="Lato"/>
              </a:rPr>
            </a:br>
            <a:endParaRPr>
              <a:solidFill>
                <a:srgbClr val="FFFFFF"/>
              </a:solidFill>
              <a:latin typeface="Lato"/>
              <a:ea typeface="Lato"/>
              <a:cs typeface="Lato"/>
              <a:sym typeface="Lato"/>
            </a:endParaRPr>
          </a:p>
        </p:txBody>
      </p:sp>
      <p:sp>
        <p:nvSpPr>
          <p:cNvPr id="74" name="Google Shape;74;p16"/>
          <p:cNvSpPr txBox="1"/>
          <p:nvPr/>
        </p:nvSpPr>
        <p:spPr>
          <a:xfrm>
            <a:off x="58050" y="1732500"/>
            <a:ext cx="2285100" cy="3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solidFill>
                  <a:srgbClr val="FFFFFF"/>
                </a:solidFill>
                <a:latin typeface="Lato"/>
                <a:ea typeface="Lato"/>
                <a:cs typeface="Lato"/>
                <a:sym typeface="Lato"/>
              </a:rPr>
              <a:t>Semaine 2 :  </a:t>
            </a:r>
            <a:r>
              <a:rPr lang="fr">
                <a:solidFill>
                  <a:srgbClr val="FFFFFF"/>
                </a:solidFill>
                <a:latin typeface="Lato"/>
                <a:ea typeface="Lato"/>
                <a:cs typeface="Lato"/>
                <a:sym typeface="Lato"/>
              </a:rPr>
              <a:t>Mont Thabor</a:t>
            </a:r>
            <a:endParaRPr>
              <a:solidFill>
                <a:srgbClr val="FFFFFF"/>
              </a:solidFill>
              <a:latin typeface="Lato"/>
              <a:ea typeface="Lato"/>
              <a:cs typeface="Lato"/>
              <a:sym typeface="Lato"/>
            </a:endParaRPr>
          </a:p>
        </p:txBody>
      </p:sp>
      <p:sp>
        <p:nvSpPr>
          <p:cNvPr id="75" name="Google Shape;75;p16"/>
          <p:cNvSpPr txBox="1"/>
          <p:nvPr/>
        </p:nvSpPr>
        <p:spPr>
          <a:xfrm>
            <a:off x="58050" y="3360363"/>
            <a:ext cx="4545000" cy="3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solidFill>
                  <a:srgbClr val="FFFFFF"/>
                </a:solidFill>
                <a:latin typeface="Lato"/>
                <a:ea typeface="Lato"/>
                <a:cs typeface="Lato"/>
                <a:sym typeface="Lato"/>
              </a:rPr>
              <a:t>Semaine  3 :</a:t>
            </a:r>
            <a:r>
              <a:rPr lang="fr">
                <a:solidFill>
                  <a:srgbClr val="FFFFFF"/>
                </a:solidFill>
                <a:latin typeface="Lato"/>
                <a:ea typeface="Lato"/>
                <a:cs typeface="Lato"/>
                <a:sym typeface="Lato"/>
              </a:rPr>
              <a:t>Temple de Jérusalem/</a:t>
            </a:r>
            <a:r>
              <a:rPr lang="fr">
                <a:solidFill>
                  <a:srgbClr val="FFFFFF"/>
                </a:solidFill>
                <a:latin typeface="Lato"/>
                <a:ea typeface="Lato"/>
                <a:cs typeface="Lato"/>
                <a:sym typeface="Lato"/>
              </a:rPr>
              <a:t>Mur des Lamentations</a:t>
            </a:r>
            <a:br>
              <a:rPr lang="fr">
                <a:solidFill>
                  <a:srgbClr val="FFFFFF"/>
                </a:solidFill>
                <a:latin typeface="Lato"/>
                <a:ea typeface="Lato"/>
                <a:cs typeface="Lato"/>
                <a:sym typeface="Lato"/>
              </a:rPr>
            </a:br>
            <a:endParaRPr>
              <a:solidFill>
                <a:srgbClr val="FFFFFF"/>
              </a:solidFill>
              <a:latin typeface="Lato"/>
              <a:ea typeface="Lato"/>
              <a:cs typeface="Lato"/>
              <a:sym typeface="Lato"/>
            </a:endParaRPr>
          </a:p>
        </p:txBody>
      </p:sp>
      <p:sp>
        <p:nvSpPr>
          <p:cNvPr id="76" name="Google Shape;76;p16"/>
          <p:cNvSpPr txBox="1"/>
          <p:nvPr/>
        </p:nvSpPr>
        <p:spPr>
          <a:xfrm>
            <a:off x="7072900" y="57200"/>
            <a:ext cx="1935000" cy="3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latin typeface="Lato"/>
                <a:ea typeface="Lato"/>
                <a:cs typeface="Lato"/>
                <a:sym typeface="Lato"/>
              </a:rPr>
              <a:t>Semaine 4 :  </a:t>
            </a:r>
            <a:r>
              <a:rPr lang="fr">
                <a:latin typeface="Lato"/>
                <a:ea typeface="Lato"/>
                <a:cs typeface="Lato"/>
                <a:sym typeface="Lato"/>
              </a:rPr>
              <a:t>Nazareth</a:t>
            </a:r>
            <a:br>
              <a:rPr lang="fr">
                <a:latin typeface="Lato"/>
                <a:ea typeface="Lato"/>
                <a:cs typeface="Lato"/>
                <a:sym typeface="Lato"/>
              </a:rPr>
            </a:br>
            <a:endParaRPr>
              <a:latin typeface="Lato"/>
              <a:ea typeface="Lato"/>
              <a:cs typeface="Lato"/>
              <a:sym typeface="Lato"/>
            </a:endParaRPr>
          </a:p>
        </p:txBody>
      </p:sp>
      <p:pic>
        <p:nvPicPr>
          <p:cNvPr id="77" name="Google Shape;77;p16"/>
          <p:cNvPicPr preferRelativeResize="0"/>
          <p:nvPr/>
        </p:nvPicPr>
        <p:blipFill>
          <a:blip r:embed="rId4">
            <a:alphaModFix/>
          </a:blip>
          <a:stretch>
            <a:fillRect/>
          </a:stretch>
        </p:blipFill>
        <p:spPr>
          <a:xfrm>
            <a:off x="7109275" y="386925"/>
            <a:ext cx="1862250" cy="1396675"/>
          </a:xfrm>
          <a:prstGeom prst="rect">
            <a:avLst/>
          </a:prstGeom>
          <a:noFill/>
          <a:ln cap="flat" cmpd="sng" w="38100">
            <a:solidFill>
              <a:srgbClr val="000000"/>
            </a:solidFill>
            <a:prstDash val="solid"/>
            <a:round/>
            <a:headEnd len="sm" w="sm" type="none"/>
            <a:tailEnd len="sm" w="sm" type="none"/>
          </a:ln>
        </p:spPr>
      </p:pic>
      <p:pic>
        <p:nvPicPr>
          <p:cNvPr id="78" name="Google Shape;78;p16"/>
          <p:cNvPicPr preferRelativeResize="0"/>
          <p:nvPr/>
        </p:nvPicPr>
        <p:blipFill>
          <a:blip r:embed="rId5">
            <a:alphaModFix/>
          </a:blip>
          <a:stretch>
            <a:fillRect/>
          </a:stretch>
        </p:blipFill>
        <p:spPr>
          <a:xfrm>
            <a:off x="115075" y="386926"/>
            <a:ext cx="1712350" cy="1284262"/>
          </a:xfrm>
          <a:prstGeom prst="rect">
            <a:avLst/>
          </a:prstGeom>
          <a:noFill/>
          <a:ln cap="flat" cmpd="sng" w="38100">
            <a:solidFill>
              <a:srgbClr val="00FFFF"/>
            </a:solidFill>
            <a:prstDash val="solid"/>
            <a:round/>
            <a:headEnd len="sm" w="sm" type="none"/>
            <a:tailEnd len="sm" w="sm" type="none"/>
          </a:ln>
        </p:spPr>
      </p:pic>
      <p:pic>
        <p:nvPicPr>
          <p:cNvPr id="79" name="Google Shape;79;p16"/>
          <p:cNvPicPr preferRelativeResize="0"/>
          <p:nvPr/>
        </p:nvPicPr>
        <p:blipFill>
          <a:blip r:embed="rId6">
            <a:alphaModFix/>
          </a:blip>
          <a:stretch>
            <a:fillRect/>
          </a:stretch>
        </p:blipFill>
        <p:spPr>
          <a:xfrm>
            <a:off x="115101" y="2088950"/>
            <a:ext cx="1712350" cy="1284249"/>
          </a:xfrm>
          <a:prstGeom prst="rect">
            <a:avLst/>
          </a:prstGeom>
          <a:noFill/>
          <a:ln cap="flat" cmpd="sng" w="38100">
            <a:solidFill>
              <a:srgbClr val="FFFF00"/>
            </a:solidFill>
            <a:prstDash val="solid"/>
            <a:round/>
            <a:headEnd len="sm" w="sm" type="none"/>
            <a:tailEnd len="sm" w="sm" type="none"/>
          </a:ln>
        </p:spPr>
      </p:pic>
      <p:pic>
        <p:nvPicPr>
          <p:cNvPr id="80" name="Google Shape;80;p16"/>
          <p:cNvPicPr preferRelativeResize="0"/>
          <p:nvPr/>
        </p:nvPicPr>
        <p:blipFill>
          <a:blip r:embed="rId7">
            <a:alphaModFix/>
          </a:blip>
          <a:stretch>
            <a:fillRect/>
          </a:stretch>
        </p:blipFill>
        <p:spPr>
          <a:xfrm>
            <a:off x="115100" y="3698312"/>
            <a:ext cx="1712350" cy="1284249"/>
          </a:xfrm>
          <a:prstGeom prst="rect">
            <a:avLst/>
          </a:prstGeom>
          <a:noFill/>
          <a:ln cap="flat" cmpd="sng" w="38100">
            <a:solidFill>
              <a:srgbClr val="0000FF"/>
            </a:solidFill>
            <a:prstDash val="solid"/>
            <a:round/>
            <a:headEnd len="sm" w="sm" type="none"/>
            <a:tailEnd len="sm" w="sm" type="none"/>
          </a:ln>
        </p:spPr>
      </p:pic>
      <p:sp>
        <p:nvSpPr>
          <p:cNvPr id="81" name="Google Shape;81;p16"/>
          <p:cNvSpPr txBox="1"/>
          <p:nvPr/>
        </p:nvSpPr>
        <p:spPr>
          <a:xfrm>
            <a:off x="4851600" y="1780938"/>
            <a:ext cx="4292400" cy="3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latin typeface="Lato"/>
                <a:ea typeface="Lato"/>
                <a:cs typeface="Lato"/>
                <a:sym typeface="Lato"/>
              </a:rPr>
              <a:t>Semaine 5 : </a:t>
            </a:r>
            <a:endParaRPr>
              <a:latin typeface="Lato"/>
              <a:ea typeface="Lato"/>
              <a:cs typeface="Lato"/>
              <a:sym typeface="Lato"/>
            </a:endParaRPr>
          </a:p>
        </p:txBody>
      </p:sp>
      <p:sp>
        <p:nvSpPr>
          <p:cNvPr id="82" name="Google Shape;82;p16"/>
          <p:cNvSpPr txBox="1"/>
          <p:nvPr/>
        </p:nvSpPr>
        <p:spPr>
          <a:xfrm>
            <a:off x="5887875" y="1754163"/>
            <a:ext cx="3009600" cy="3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a:solidFill>
                  <a:schemeClr val="dk1"/>
                </a:solidFill>
                <a:latin typeface="Lato"/>
                <a:ea typeface="Lato"/>
                <a:cs typeface="Lato"/>
                <a:sym typeface="Lato"/>
              </a:rPr>
              <a:t>Dimanche des Rameaux : Jérusalem</a:t>
            </a:r>
            <a:endParaRPr b="1">
              <a:solidFill>
                <a:schemeClr val="dk1"/>
              </a:solidFill>
              <a:latin typeface="Lato"/>
              <a:ea typeface="Lato"/>
              <a:cs typeface="Lato"/>
              <a:sym typeface="Lato"/>
            </a:endParaRPr>
          </a:p>
          <a:p>
            <a:pPr indent="0" lvl="0" marL="0" rtl="0" algn="l">
              <a:spcBef>
                <a:spcPts val="0"/>
              </a:spcBef>
              <a:spcAft>
                <a:spcPts val="0"/>
              </a:spcAft>
              <a:buNone/>
            </a:pPr>
            <a:r>
              <a:t/>
            </a:r>
            <a:endParaRPr b="1">
              <a:latin typeface="Lato"/>
              <a:ea typeface="Lato"/>
              <a:cs typeface="Lato"/>
              <a:sym typeface="Lato"/>
            </a:endParaRPr>
          </a:p>
        </p:txBody>
      </p:sp>
      <p:pic>
        <p:nvPicPr>
          <p:cNvPr id="83" name="Google Shape;83;p16"/>
          <p:cNvPicPr preferRelativeResize="0"/>
          <p:nvPr/>
        </p:nvPicPr>
        <p:blipFill rotWithShape="1">
          <a:blip r:embed="rId8">
            <a:alphaModFix/>
          </a:blip>
          <a:srcRect b="18145" l="0" r="0" t="30129"/>
          <a:stretch/>
        </p:blipFill>
        <p:spPr>
          <a:xfrm>
            <a:off x="7109350" y="3738664"/>
            <a:ext cx="1862100" cy="1284250"/>
          </a:xfrm>
          <a:prstGeom prst="rect">
            <a:avLst/>
          </a:prstGeom>
          <a:noFill/>
          <a:ln cap="flat" cmpd="sng" w="38100">
            <a:solidFill>
              <a:srgbClr val="FF0000"/>
            </a:solidFill>
            <a:prstDash val="solid"/>
            <a:round/>
            <a:headEnd len="sm" w="sm" type="none"/>
            <a:tailEnd len="sm" w="sm" type="none"/>
          </a:ln>
        </p:spPr>
      </p:pic>
      <p:pic>
        <p:nvPicPr>
          <p:cNvPr id="84" name="Google Shape;84;p16"/>
          <p:cNvPicPr preferRelativeResize="0"/>
          <p:nvPr/>
        </p:nvPicPr>
        <p:blipFill>
          <a:blip r:embed="rId9">
            <a:alphaModFix/>
          </a:blip>
          <a:stretch>
            <a:fillRect/>
          </a:stretch>
        </p:blipFill>
        <p:spPr>
          <a:xfrm>
            <a:off x="7109275" y="2136737"/>
            <a:ext cx="1862250" cy="1188675"/>
          </a:xfrm>
          <a:prstGeom prst="rect">
            <a:avLst/>
          </a:prstGeom>
          <a:noFill/>
          <a:ln cap="flat" cmpd="sng" w="38100">
            <a:solidFill>
              <a:srgbClr val="FF00FF"/>
            </a:solidFill>
            <a:prstDash val="solid"/>
            <a:round/>
            <a:headEnd len="sm" w="sm" type="none"/>
            <a:tailEnd len="sm" w="sm" type="none"/>
          </a:ln>
        </p:spPr>
      </p:pic>
      <p:cxnSp>
        <p:nvCxnSpPr>
          <p:cNvPr id="85" name="Google Shape;85;p16"/>
          <p:cNvCxnSpPr>
            <a:endCxn id="78" idx="3"/>
          </p:cNvCxnSpPr>
          <p:nvPr/>
        </p:nvCxnSpPr>
        <p:spPr>
          <a:xfrm rot="10800000">
            <a:off x="1827425" y="1029057"/>
            <a:ext cx="3828600" cy="2400600"/>
          </a:xfrm>
          <a:prstGeom prst="straightConnector1">
            <a:avLst/>
          </a:prstGeom>
          <a:noFill/>
          <a:ln cap="flat" cmpd="sng" w="38100">
            <a:solidFill>
              <a:srgbClr val="00FFFF"/>
            </a:solidFill>
            <a:prstDash val="solid"/>
            <a:round/>
            <a:headEnd len="med" w="med" type="oval"/>
            <a:tailEnd len="med" w="med" type="stealth"/>
          </a:ln>
        </p:spPr>
      </p:cxnSp>
      <p:cxnSp>
        <p:nvCxnSpPr>
          <p:cNvPr id="86" name="Google Shape;86;p16"/>
          <p:cNvCxnSpPr>
            <a:endCxn id="79" idx="3"/>
          </p:cNvCxnSpPr>
          <p:nvPr/>
        </p:nvCxnSpPr>
        <p:spPr>
          <a:xfrm flipH="1">
            <a:off x="1827451" y="943075"/>
            <a:ext cx="4449600" cy="1788000"/>
          </a:xfrm>
          <a:prstGeom prst="straightConnector1">
            <a:avLst/>
          </a:prstGeom>
          <a:noFill/>
          <a:ln cap="flat" cmpd="sng" w="38100">
            <a:solidFill>
              <a:srgbClr val="FFFF00"/>
            </a:solidFill>
            <a:prstDash val="solid"/>
            <a:round/>
            <a:headEnd len="med" w="med" type="none"/>
            <a:tailEnd len="med" w="med" type="triangle"/>
          </a:ln>
        </p:spPr>
      </p:cxnSp>
      <p:cxnSp>
        <p:nvCxnSpPr>
          <p:cNvPr id="87" name="Google Shape;87;p16"/>
          <p:cNvCxnSpPr>
            <a:endCxn id="80" idx="3"/>
          </p:cNvCxnSpPr>
          <p:nvPr/>
        </p:nvCxnSpPr>
        <p:spPr>
          <a:xfrm flipH="1">
            <a:off x="1827450" y="3914737"/>
            <a:ext cx="3297000" cy="425700"/>
          </a:xfrm>
          <a:prstGeom prst="straightConnector1">
            <a:avLst/>
          </a:prstGeom>
          <a:noFill/>
          <a:ln cap="flat" cmpd="sng" w="38100">
            <a:solidFill>
              <a:srgbClr val="0000FF"/>
            </a:solidFill>
            <a:prstDash val="solid"/>
            <a:round/>
            <a:headEnd len="med" w="med" type="none"/>
            <a:tailEnd len="med" w="med" type="triangle"/>
          </a:ln>
        </p:spPr>
      </p:cxnSp>
      <p:cxnSp>
        <p:nvCxnSpPr>
          <p:cNvPr id="88" name="Google Shape;88;p16"/>
          <p:cNvCxnSpPr/>
          <p:nvPr/>
        </p:nvCxnSpPr>
        <p:spPr>
          <a:xfrm flipH="1" rot="10800000">
            <a:off x="4992700" y="2792526"/>
            <a:ext cx="2089800" cy="884700"/>
          </a:xfrm>
          <a:prstGeom prst="straightConnector1">
            <a:avLst/>
          </a:prstGeom>
          <a:noFill/>
          <a:ln cap="flat" cmpd="sng" w="38100">
            <a:solidFill>
              <a:srgbClr val="FF00FF"/>
            </a:solidFill>
            <a:prstDash val="solid"/>
            <a:round/>
            <a:headEnd len="med" w="med" type="none"/>
            <a:tailEnd len="med" w="med" type="triangle"/>
          </a:ln>
        </p:spPr>
      </p:cxnSp>
      <p:cxnSp>
        <p:nvCxnSpPr>
          <p:cNvPr id="89" name="Google Shape;89;p16"/>
          <p:cNvCxnSpPr>
            <a:endCxn id="77" idx="1"/>
          </p:cNvCxnSpPr>
          <p:nvPr/>
        </p:nvCxnSpPr>
        <p:spPr>
          <a:xfrm>
            <a:off x="5638675" y="933463"/>
            <a:ext cx="1470600" cy="151800"/>
          </a:xfrm>
          <a:prstGeom prst="straightConnector1">
            <a:avLst/>
          </a:prstGeom>
          <a:noFill/>
          <a:ln cap="flat" cmpd="sng" w="38100">
            <a:solidFill>
              <a:srgbClr val="000000"/>
            </a:solidFill>
            <a:prstDash val="solid"/>
            <a:round/>
            <a:headEnd len="med" w="med" type="none"/>
            <a:tailEnd len="med" w="med" type="triangle"/>
          </a:ln>
        </p:spPr>
      </p:cxnSp>
      <p:cxnSp>
        <p:nvCxnSpPr>
          <p:cNvPr id="90" name="Google Shape;90;p16"/>
          <p:cNvCxnSpPr/>
          <p:nvPr/>
        </p:nvCxnSpPr>
        <p:spPr>
          <a:xfrm>
            <a:off x="5002300" y="3670237"/>
            <a:ext cx="2070600" cy="670200"/>
          </a:xfrm>
          <a:prstGeom prst="straightConnector1">
            <a:avLst/>
          </a:prstGeom>
          <a:noFill/>
          <a:ln cap="flat" cmpd="sng" w="38100">
            <a:solidFill>
              <a:srgbClr val="FF0000"/>
            </a:solidFill>
            <a:prstDash val="solid"/>
            <a:round/>
            <a:headEnd len="med" w="med" type="none"/>
            <a:tailEnd len="med" w="med" type="triangle"/>
          </a:ln>
        </p:spPr>
      </p:cxnSp>
      <p:sp>
        <p:nvSpPr>
          <p:cNvPr id="91" name="Google Shape;91;p16"/>
          <p:cNvSpPr txBox="1"/>
          <p:nvPr/>
        </p:nvSpPr>
        <p:spPr>
          <a:xfrm>
            <a:off x="5497800" y="3329650"/>
            <a:ext cx="3000000" cy="59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a:solidFill>
                  <a:schemeClr val="dk1"/>
                </a:solidFill>
                <a:latin typeface="Lato"/>
                <a:ea typeface="Lato"/>
                <a:cs typeface="Lato"/>
                <a:sym typeface="Lato"/>
              </a:rPr>
              <a:t>Golgotha/Calvaire et le Saint-Sépulcre </a:t>
            </a:r>
            <a:endParaRPr>
              <a:solidFill>
                <a:schemeClr val="dk1"/>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5" name="Shape 95"/>
        <p:cNvGrpSpPr/>
        <p:nvPr/>
      </p:nvGrpSpPr>
      <p:grpSpPr>
        <a:xfrm>
          <a:off x="0" y="0"/>
          <a:ext cx="0" cy="0"/>
          <a:chOff x="0" y="0"/>
          <a:chExt cx="0" cy="0"/>
        </a:xfrm>
      </p:grpSpPr>
      <p:sp>
        <p:nvSpPr>
          <p:cNvPr id="96" name="Google Shape;96;p17"/>
          <p:cNvSpPr txBox="1"/>
          <p:nvPr>
            <p:ph type="ctrTitle"/>
          </p:nvPr>
        </p:nvSpPr>
        <p:spPr>
          <a:xfrm>
            <a:off x="1956325" y="330750"/>
            <a:ext cx="56541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solidFill>
                  <a:srgbClr val="FFFFFF"/>
                </a:solidFill>
              </a:rPr>
              <a:t>Semaine 1</a:t>
            </a:r>
            <a:br>
              <a:rPr lang="fr">
                <a:solidFill>
                  <a:srgbClr val="FFFFFF"/>
                </a:solidFill>
              </a:rPr>
            </a:br>
            <a:r>
              <a:rPr lang="fr">
                <a:solidFill>
                  <a:srgbClr val="FFFFFF"/>
                </a:solidFill>
              </a:rPr>
              <a:t>Désert de Judée</a:t>
            </a:r>
            <a:endParaRPr>
              <a:solidFill>
                <a:srgbClr val="FFFF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 name="Shape 100"/>
        <p:cNvGrpSpPr/>
        <p:nvPr/>
      </p:nvGrpSpPr>
      <p:grpSpPr>
        <a:xfrm>
          <a:off x="0" y="0"/>
          <a:ext cx="0" cy="0"/>
          <a:chOff x="0" y="0"/>
          <a:chExt cx="0" cy="0"/>
        </a:xfrm>
      </p:grpSpPr>
      <p:sp>
        <p:nvSpPr>
          <p:cNvPr id="101" name="Google Shape;101;p18"/>
          <p:cNvSpPr txBox="1"/>
          <p:nvPr>
            <p:ph type="ctrTitle"/>
          </p:nvPr>
        </p:nvSpPr>
        <p:spPr>
          <a:xfrm>
            <a:off x="311700" y="1249825"/>
            <a:ext cx="40410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solidFill>
                  <a:srgbClr val="FFFFFF"/>
                </a:solidFill>
              </a:rPr>
              <a:t>Semaine 1</a:t>
            </a:r>
            <a:br>
              <a:rPr lang="fr">
                <a:solidFill>
                  <a:srgbClr val="FFFFFF"/>
                </a:solidFill>
              </a:rPr>
            </a:br>
            <a:r>
              <a:rPr lang="fr">
                <a:solidFill>
                  <a:srgbClr val="FFFFFF"/>
                </a:solidFill>
              </a:rPr>
              <a:t>Désert de Judée</a:t>
            </a:r>
            <a:endParaRPr>
              <a:solidFill>
                <a:srgbClr val="FFFFFF"/>
              </a:solidFill>
            </a:endParaRPr>
          </a:p>
        </p:txBody>
      </p:sp>
      <p:sp>
        <p:nvSpPr>
          <p:cNvPr id="102" name="Google Shape;102;p18"/>
          <p:cNvSpPr txBox="1"/>
          <p:nvPr/>
        </p:nvSpPr>
        <p:spPr>
          <a:xfrm>
            <a:off x="3950325" y="171450"/>
            <a:ext cx="5031300" cy="41658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1800">
                <a:solidFill>
                  <a:schemeClr val="dk1"/>
                </a:solidFill>
              </a:rPr>
              <a:t>Situation géographique :</a:t>
            </a:r>
            <a:endParaRPr b="1" sz="1800">
              <a:solidFill>
                <a:schemeClr val="dk1"/>
              </a:solidFill>
            </a:endParaRPr>
          </a:p>
          <a:p>
            <a:pPr indent="0" lvl="0" marL="0" rtl="0" algn="l">
              <a:spcBef>
                <a:spcPts val="0"/>
              </a:spcBef>
              <a:spcAft>
                <a:spcPts val="0"/>
              </a:spcAft>
              <a:buNone/>
            </a:pPr>
            <a:r>
              <a:rPr lang="fr" sz="1800">
                <a:solidFill>
                  <a:schemeClr val="dk1"/>
                </a:solidFill>
              </a:rPr>
              <a:t>Le désert de Judée est une région d’une superficie de 1500 m2 qui se trouve dans la région centrale d’Israël, plus précisément entre la ville de Jérusalem et la Mer morte. Le désert a un terrain rocailleux et des falaises. Puisqu’il y a peu de routes et un manque d’eau dans le désert de Judée, la zone est restée assez inhabitée au fil du temps. </a:t>
            </a:r>
            <a:endParaRPr sz="18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fr" sz="800">
                <a:solidFill>
                  <a:schemeClr val="dk1"/>
                </a:solidFill>
                <a:highlight>
                  <a:srgbClr val="FFFF00"/>
                </a:highlight>
              </a:rPr>
              <a:t>Sources :</a:t>
            </a:r>
            <a:br>
              <a:rPr lang="fr" sz="800">
                <a:solidFill>
                  <a:schemeClr val="dk1"/>
                </a:solidFill>
                <a:highlight>
                  <a:srgbClr val="FFFF00"/>
                </a:highlight>
              </a:rPr>
            </a:br>
            <a:r>
              <a:rPr lang="fr" sz="800" u="sng">
                <a:solidFill>
                  <a:schemeClr val="hlink"/>
                </a:solidFill>
                <a:highlight>
                  <a:srgbClr val="FFFF00"/>
                </a:highlight>
                <a:hlinkClick r:id="rId4"/>
              </a:rPr>
              <a:t>https://www.biblelieux.com/desert_de_juda/</a:t>
            </a:r>
            <a:br>
              <a:rPr lang="fr" sz="800">
                <a:highlight>
                  <a:srgbClr val="FFFF00"/>
                </a:highlight>
              </a:rPr>
            </a:br>
            <a:r>
              <a:rPr lang="fr" sz="800" u="sng">
                <a:solidFill>
                  <a:schemeClr val="hlink"/>
                </a:solidFill>
                <a:highlight>
                  <a:srgbClr val="FFFF00"/>
                </a:highlight>
                <a:hlinkClick r:id="rId5"/>
              </a:rPr>
              <a:t>http://jeremiah-tours.com/2015/11/04/le-desert-de-judee/</a:t>
            </a:r>
            <a:br>
              <a:rPr lang="fr" sz="800">
                <a:highlight>
                  <a:srgbClr val="FFFF00"/>
                </a:highlight>
              </a:rPr>
            </a:br>
            <a:r>
              <a:rPr lang="fr" sz="800" u="sng">
                <a:solidFill>
                  <a:schemeClr val="hlink"/>
                </a:solidFill>
                <a:highlight>
                  <a:srgbClr val="FFFF00"/>
                </a:highlight>
                <a:hlinkClick r:id="rId6"/>
              </a:rPr>
              <a:t>https://www.easyvoyage.com/reportage/itineraire-autour-de-la-mer-morte/le-desert-de-judee-425</a:t>
            </a:r>
            <a:br>
              <a:rPr lang="fr" sz="800">
                <a:highlight>
                  <a:srgbClr val="FFFF00"/>
                </a:highlight>
              </a:rPr>
            </a:br>
            <a:r>
              <a:rPr lang="fr" sz="800" u="sng">
                <a:solidFill>
                  <a:schemeClr val="hlink"/>
                </a:solidFill>
                <a:highlight>
                  <a:srgbClr val="FFFF00"/>
                </a:highlight>
                <a:hlinkClick r:id="rId7"/>
              </a:rPr>
              <a:t>https://fr.wikipedia.org/wiki/Mont_de_la_Tentation</a:t>
            </a:r>
            <a:br>
              <a:rPr lang="fr">
                <a:highlight>
                  <a:srgbClr val="FFFF00"/>
                </a:highlight>
              </a:rPr>
            </a:b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6" name="Shape 106"/>
        <p:cNvGrpSpPr/>
        <p:nvPr/>
      </p:nvGrpSpPr>
      <p:grpSpPr>
        <a:xfrm>
          <a:off x="0" y="0"/>
          <a:ext cx="0" cy="0"/>
          <a:chOff x="0" y="0"/>
          <a:chExt cx="0" cy="0"/>
        </a:xfrm>
      </p:grpSpPr>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0" name="Shape 110"/>
        <p:cNvGrpSpPr/>
        <p:nvPr/>
      </p:nvGrpSpPr>
      <p:grpSpPr>
        <a:xfrm>
          <a:off x="0" y="0"/>
          <a:ext cx="0" cy="0"/>
          <a:chOff x="0" y="0"/>
          <a:chExt cx="0" cy="0"/>
        </a:xfrm>
      </p:grpSpPr>
      <p:pic>
        <p:nvPicPr>
          <p:cNvPr id="111" name="Google Shape;111;p20"/>
          <p:cNvPicPr preferRelativeResize="0"/>
          <p:nvPr/>
        </p:nvPicPr>
        <p:blipFill>
          <a:blip r:embed="rId4">
            <a:alphaModFix/>
          </a:blip>
          <a:stretch>
            <a:fillRect/>
          </a:stretch>
        </p:blipFill>
        <p:spPr>
          <a:xfrm>
            <a:off x="225700" y="1095600"/>
            <a:ext cx="4870975" cy="3653250"/>
          </a:xfrm>
          <a:prstGeom prst="rect">
            <a:avLst/>
          </a:prstGeom>
          <a:noFill/>
          <a:ln cap="flat" cmpd="sng" w="76200">
            <a:solidFill>
              <a:srgbClr val="FFFFFF"/>
            </a:solidFill>
            <a:prstDash val="solid"/>
            <a:round/>
            <a:headEnd len="sm" w="sm" type="none"/>
            <a:tailEnd len="sm" w="sm" type="none"/>
          </a:ln>
        </p:spPr>
      </p:pic>
      <p:sp>
        <p:nvSpPr>
          <p:cNvPr id="112" name="Google Shape;112;p20"/>
          <p:cNvSpPr txBox="1"/>
          <p:nvPr>
            <p:ph type="ctrTitle"/>
          </p:nvPr>
        </p:nvSpPr>
        <p:spPr>
          <a:xfrm>
            <a:off x="638575" y="112850"/>
            <a:ext cx="7084800" cy="87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solidFill>
                  <a:srgbClr val="434343"/>
                </a:solidFill>
              </a:rPr>
              <a:t>Désert de Judée</a:t>
            </a:r>
            <a:endParaRPr>
              <a:solidFill>
                <a:srgbClr val="434343"/>
              </a:solidFill>
            </a:endParaRPr>
          </a:p>
        </p:txBody>
      </p:sp>
      <p:sp>
        <p:nvSpPr>
          <p:cNvPr id="113" name="Google Shape;113;p20"/>
          <p:cNvSpPr txBox="1"/>
          <p:nvPr/>
        </p:nvSpPr>
        <p:spPr>
          <a:xfrm>
            <a:off x="5425800" y="1838025"/>
            <a:ext cx="3718200" cy="27972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2400"/>
              <a:t>Dans l’histoire de Jésus :</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rPr lang="fr" sz="2400"/>
              <a:t>Jésus va dans le désert de Judée. </a:t>
            </a:r>
            <a:endParaRPr sz="2400"/>
          </a:p>
          <a:p>
            <a:pPr indent="0" lvl="0" marL="0" rtl="0" algn="l">
              <a:spcBef>
                <a:spcPts val="0"/>
              </a:spcBef>
              <a:spcAft>
                <a:spcPts val="0"/>
              </a:spcAft>
              <a:buNone/>
            </a:pPr>
            <a:r>
              <a:rPr lang="fr" sz="2400"/>
              <a:t>Il s’y est aussi rendu avant sa mort pendant 40 jours et y a été tenté.</a:t>
            </a:r>
            <a:endParaRPr sz="2400"/>
          </a:p>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7" name="Shape 117"/>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1" name="Shape 121"/>
        <p:cNvGrpSpPr/>
        <p:nvPr/>
      </p:nvGrpSpPr>
      <p:grpSpPr>
        <a:xfrm>
          <a:off x="0" y="0"/>
          <a:ext cx="0" cy="0"/>
          <a:chOff x="0" y="0"/>
          <a:chExt cx="0" cy="0"/>
        </a:xfrm>
      </p:grpSpPr>
      <p:pic>
        <p:nvPicPr>
          <p:cNvPr id="122" name="Google Shape;122;p22"/>
          <p:cNvPicPr preferRelativeResize="0"/>
          <p:nvPr/>
        </p:nvPicPr>
        <p:blipFill>
          <a:blip r:embed="rId4">
            <a:alphaModFix/>
          </a:blip>
          <a:stretch>
            <a:fillRect/>
          </a:stretch>
        </p:blipFill>
        <p:spPr>
          <a:xfrm>
            <a:off x="335422" y="1370525"/>
            <a:ext cx="4869750" cy="3652300"/>
          </a:xfrm>
          <a:prstGeom prst="rect">
            <a:avLst/>
          </a:prstGeom>
          <a:noFill/>
          <a:ln cap="flat" cmpd="sng" w="76200">
            <a:solidFill>
              <a:srgbClr val="FFFFFF"/>
            </a:solidFill>
            <a:prstDash val="solid"/>
            <a:round/>
            <a:headEnd len="sm" w="sm" type="none"/>
            <a:tailEnd len="sm" w="sm" type="none"/>
          </a:ln>
        </p:spPr>
      </p:pic>
      <p:sp>
        <p:nvSpPr>
          <p:cNvPr id="123" name="Google Shape;123;p22"/>
          <p:cNvSpPr txBox="1"/>
          <p:nvPr>
            <p:ph type="ctrTitle"/>
          </p:nvPr>
        </p:nvSpPr>
        <p:spPr>
          <a:xfrm>
            <a:off x="574050" y="225750"/>
            <a:ext cx="7584600" cy="1021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Désert de Judée</a:t>
            </a:r>
            <a:endParaRPr/>
          </a:p>
        </p:txBody>
      </p:sp>
      <p:sp>
        <p:nvSpPr>
          <p:cNvPr id="124" name="Google Shape;124;p22"/>
          <p:cNvSpPr txBox="1"/>
          <p:nvPr/>
        </p:nvSpPr>
        <p:spPr>
          <a:xfrm>
            <a:off x="5466900" y="1329325"/>
            <a:ext cx="3510900" cy="37347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1700">
                <a:solidFill>
                  <a:schemeClr val="dk1"/>
                </a:solidFill>
              </a:rPr>
              <a:t>Sites de pèlerinage :</a:t>
            </a:r>
            <a:br>
              <a:rPr lang="fr" sz="1700">
                <a:solidFill>
                  <a:schemeClr val="dk1"/>
                </a:solidFill>
              </a:rPr>
            </a:br>
            <a:r>
              <a:rPr lang="fr" sz="1700">
                <a:solidFill>
                  <a:schemeClr val="dk1"/>
                </a:solidFill>
              </a:rPr>
              <a:t>Il existe plus d’une soixantaines de monastères dans le désert de Judée, dans lesquels habitent des moines.</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fr" sz="1700">
                <a:solidFill>
                  <a:schemeClr val="dk1"/>
                </a:solidFill>
              </a:rPr>
              <a:t> Les chrétiens visitent surtout une colline dans le désert appelée le Mont des Tentations.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Clr>
                <a:schemeClr val="dk1"/>
              </a:buClr>
              <a:buSzPts val="1100"/>
              <a:buFont typeface="Arial"/>
              <a:buNone/>
            </a:pPr>
            <a:r>
              <a:rPr lang="fr" sz="1700">
                <a:solidFill>
                  <a:schemeClr val="dk1"/>
                </a:solidFill>
              </a:rPr>
              <a:t>Le monastère grec-orthodoxe des Tentations se trouve à mi-chemin vers le sommet du mont.</a:t>
            </a:r>
            <a:endParaRPr sz="17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8" name="Shape 128"/>
        <p:cNvGrpSpPr/>
        <p:nvPr/>
      </p:nvGrpSpPr>
      <p:grpSpPr>
        <a:xfrm>
          <a:off x="0" y="0"/>
          <a:ext cx="0" cy="0"/>
          <a:chOff x="0" y="0"/>
          <a:chExt cx="0" cy="0"/>
        </a:xfrm>
      </p:grpSpPr>
      <p:sp>
        <p:nvSpPr>
          <p:cNvPr id="129" name="Google Shape;129;p23"/>
          <p:cNvSpPr txBox="1"/>
          <p:nvPr>
            <p:ph type="ctrTitle"/>
          </p:nvPr>
        </p:nvSpPr>
        <p:spPr>
          <a:xfrm>
            <a:off x="1303800" y="0"/>
            <a:ext cx="65364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br>
              <a:rPr lang="fr"/>
            </a:br>
            <a:r>
              <a:rPr lang="fr"/>
              <a:t>Désert de Judée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3" name="Shape 133"/>
        <p:cNvGrpSpPr/>
        <p:nvPr/>
      </p:nvGrpSpPr>
      <p:grpSpPr>
        <a:xfrm>
          <a:off x="0" y="0"/>
          <a:ext cx="0" cy="0"/>
          <a:chOff x="0" y="0"/>
          <a:chExt cx="0" cy="0"/>
        </a:xfrm>
      </p:grpSpPr>
      <p:sp>
        <p:nvSpPr>
          <p:cNvPr id="134" name="Google Shape;134;p24"/>
          <p:cNvSpPr txBox="1"/>
          <p:nvPr>
            <p:ph type="ctrTitle"/>
          </p:nvPr>
        </p:nvSpPr>
        <p:spPr>
          <a:xfrm>
            <a:off x="0" y="1947525"/>
            <a:ext cx="3563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Semaine 2</a:t>
            </a:r>
            <a:endParaRPr b="1" sz="5100">
              <a:solidFill>
                <a:srgbClr val="FFFF00"/>
              </a:solidFill>
            </a:endParaRPr>
          </a:p>
        </p:txBody>
      </p:sp>
      <p:sp>
        <p:nvSpPr>
          <p:cNvPr id="135" name="Google Shape;135;p24"/>
          <p:cNvSpPr txBox="1"/>
          <p:nvPr>
            <p:ph idx="1" type="subTitle"/>
          </p:nvPr>
        </p:nvSpPr>
        <p:spPr>
          <a:xfrm>
            <a:off x="90550"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     Mont Thabor</a:t>
            </a:r>
            <a:br>
              <a:rPr lang="fr">
                <a:solidFill>
                  <a:srgbClr val="FFFFFF"/>
                </a:solidFill>
              </a:rPr>
            </a:br>
            <a:endParaRPr>
              <a:solidFill>
                <a:srgbClr val="FFFF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9" name="Shape 139"/>
        <p:cNvGrpSpPr/>
        <p:nvPr/>
      </p:nvGrpSpPr>
      <p:grpSpPr>
        <a:xfrm>
          <a:off x="0" y="0"/>
          <a:ext cx="0" cy="0"/>
          <a:chOff x="0" y="0"/>
          <a:chExt cx="0" cy="0"/>
        </a:xfrm>
      </p:grpSpPr>
      <p:sp>
        <p:nvSpPr>
          <p:cNvPr id="140" name="Google Shape;140;p25"/>
          <p:cNvSpPr txBox="1"/>
          <p:nvPr>
            <p:ph type="ctrTitle"/>
          </p:nvPr>
        </p:nvSpPr>
        <p:spPr>
          <a:xfrm>
            <a:off x="449775" y="356575"/>
            <a:ext cx="91440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Semaine 2 :  Mont Thabor</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4" name="Shape 144"/>
        <p:cNvGrpSpPr/>
        <p:nvPr/>
      </p:nvGrpSpPr>
      <p:grpSpPr>
        <a:xfrm>
          <a:off x="0" y="0"/>
          <a:ext cx="0" cy="0"/>
          <a:chOff x="0" y="0"/>
          <a:chExt cx="0" cy="0"/>
        </a:xfrm>
      </p:grpSpPr>
      <p:sp>
        <p:nvSpPr>
          <p:cNvPr id="145" name="Google Shape;145;p26"/>
          <p:cNvSpPr txBox="1"/>
          <p:nvPr>
            <p:ph type="ctrTitle"/>
          </p:nvPr>
        </p:nvSpPr>
        <p:spPr>
          <a:xfrm>
            <a:off x="111175" y="0"/>
            <a:ext cx="48288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Mont Thabor</a:t>
            </a:r>
            <a:endParaRPr/>
          </a:p>
        </p:txBody>
      </p:sp>
      <p:sp>
        <p:nvSpPr>
          <p:cNvPr id="146" name="Google Shape;146;p26"/>
          <p:cNvSpPr txBox="1"/>
          <p:nvPr/>
        </p:nvSpPr>
        <p:spPr>
          <a:xfrm>
            <a:off x="5281075" y="548200"/>
            <a:ext cx="3491100" cy="404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1800">
                <a:solidFill>
                  <a:schemeClr val="dk1"/>
                </a:solidFill>
              </a:rPr>
              <a:t>Situation géographique :</a:t>
            </a:r>
            <a:endParaRPr b="1" sz="1800">
              <a:solidFill>
                <a:schemeClr val="dk1"/>
              </a:solidFill>
            </a:endParaRPr>
          </a:p>
          <a:p>
            <a:pPr indent="0" lvl="0" marL="0" rtl="0" algn="l">
              <a:spcBef>
                <a:spcPts val="0"/>
              </a:spcBef>
              <a:spcAft>
                <a:spcPts val="0"/>
              </a:spcAft>
              <a:buNone/>
            </a:pPr>
            <a:r>
              <a:rPr lang="fr" sz="1800">
                <a:solidFill>
                  <a:schemeClr val="dk1"/>
                </a:solidFill>
              </a:rPr>
              <a:t>Le Mont Thabor est une montagne située dans la région de Galilée à environ 18 kilomètres à l’ouest de la mer de Galilée.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fr" sz="1800">
                <a:solidFill>
                  <a:schemeClr val="dk1"/>
                </a:solidFill>
              </a:rPr>
              <a:t>Le Mont Thabor a la forme d’une demi-sphère et s’élève à 575 mètres à son plus haut sommet.</a:t>
            </a:r>
            <a:endParaRPr sz="18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br>
              <a:rPr lang="fr">
                <a:solidFill>
                  <a:schemeClr val="dk1"/>
                </a:solidFill>
              </a:rPr>
            </a:br>
            <a:endParaRPr sz="800">
              <a:solidFill>
                <a:schemeClr val="dk1"/>
              </a:solidFill>
            </a:endParaRPr>
          </a:p>
        </p:txBody>
      </p:sp>
      <p:sp>
        <p:nvSpPr>
          <p:cNvPr id="147" name="Google Shape;147;p26"/>
          <p:cNvSpPr txBox="1"/>
          <p:nvPr/>
        </p:nvSpPr>
        <p:spPr>
          <a:xfrm>
            <a:off x="5091775" y="3982575"/>
            <a:ext cx="3869700" cy="32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2400">
                <a:solidFill>
                  <a:schemeClr val="dk1"/>
                </a:solidFill>
              </a:rPr>
              <a:t>S</a:t>
            </a:r>
            <a:r>
              <a:rPr lang="fr" sz="1000">
                <a:solidFill>
                  <a:schemeClr val="dk1"/>
                </a:solidFill>
              </a:rPr>
              <a:t>ources :</a:t>
            </a:r>
            <a:br>
              <a:rPr lang="fr" sz="1000">
                <a:solidFill>
                  <a:schemeClr val="dk1"/>
                </a:solidFill>
              </a:rPr>
            </a:br>
            <a:r>
              <a:rPr lang="fr" sz="1000" u="sng">
                <a:solidFill>
                  <a:schemeClr val="accent5"/>
                </a:solidFill>
                <a:hlinkClick r:id="rId4">
                  <a:extLst>
                    <a:ext uri="{A12FA001-AC4F-418D-AE19-62706E023703}">
                      <ahyp:hlinkClr val="tx"/>
                    </a:ext>
                  </a:extLst>
                </a:hlinkClick>
              </a:rPr>
              <a:t>https://en.wikipedia.org/wiki/Mount_Tabor</a:t>
            </a:r>
            <a:br>
              <a:rPr lang="fr" sz="1000">
                <a:solidFill>
                  <a:schemeClr val="dk1"/>
                </a:solidFill>
              </a:rPr>
            </a:br>
            <a:r>
              <a:rPr lang="fr" sz="1000" u="sng">
                <a:solidFill>
                  <a:schemeClr val="accent5"/>
                </a:solidFill>
                <a:hlinkClick r:id="rId5">
                  <a:extLst>
                    <a:ext uri="{A12FA001-AC4F-418D-AE19-62706E023703}">
                      <ahyp:hlinkClr val="tx"/>
                    </a:ext>
                  </a:extLst>
                </a:hlinkClick>
              </a:rPr>
              <a:t>https://fr.wikipedia.org/wiki/Basilique_de_la_Transfiguration</a:t>
            </a:r>
            <a:br>
              <a:rPr lang="fr" sz="1000">
                <a:solidFill>
                  <a:schemeClr val="dk1"/>
                </a:solidFill>
              </a:rPr>
            </a:br>
            <a:r>
              <a:rPr lang="fr" sz="1000" u="sng">
                <a:solidFill>
                  <a:schemeClr val="accent5"/>
                </a:solidFill>
                <a:hlinkClick r:id="rId6">
                  <a:extLst>
                    <a:ext uri="{A12FA001-AC4F-418D-AE19-62706E023703}">
                      <ahyp:hlinkClr val="tx"/>
                    </a:ext>
                  </a:extLst>
                </a:hlinkClick>
              </a:rPr>
              <a:t>https://seletlumieretv.org/blogfeed/getpost.php?id=289</a:t>
            </a:r>
            <a:endParaRPr sz="1000">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1" name="Shape 151"/>
        <p:cNvGrpSpPr/>
        <p:nvPr/>
      </p:nvGrpSpPr>
      <p:grpSpPr>
        <a:xfrm>
          <a:off x="0" y="0"/>
          <a:ext cx="0" cy="0"/>
          <a:chOff x="0" y="0"/>
          <a:chExt cx="0" cy="0"/>
        </a:xfrm>
      </p:grpSpPr>
      <p:sp>
        <p:nvSpPr>
          <p:cNvPr id="152" name="Google Shape;152;p27"/>
          <p:cNvSpPr txBox="1"/>
          <p:nvPr>
            <p:ph type="ctrTitle"/>
          </p:nvPr>
        </p:nvSpPr>
        <p:spPr>
          <a:xfrm>
            <a:off x="627150" y="451450"/>
            <a:ext cx="9144000" cy="1054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 </a:t>
            </a:r>
            <a:endParaRPr/>
          </a:p>
          <a:p>
            <a:pPr indent="0" lvl="0" marL="0" rtl="0" algn="l">
              <a:spcBef>
                <a:spcPts val="0"/>
              </a:spcBef>
              <a:spcAft>
                <a:spcPts val="0"/>
              </a:spcAft>
              <a:buNone/>
            </a:pPr>
            <a:r>
              <a:rPr lang="fr"/>
              <a:t>Mont Thabor</a:t>
            </a:r>
            <a:endParaRPr/>
          </a:p>
        </p:txBody>
      </p:sp>
      <p:pic>
        <p:nvPicPr>
          <p:cNvPr id="153" name="Google Shape;153;p27"/>
          <p:cNvPicPr preferRelativeResize="0"/>
          <p:nvPr/>
        </p:nvPicPr>
        <p:blipFill>
          <a:blip r:embed="rId4">
            <a:alphaModFix/>
          </a:blip>
          <a:stretch>
            <a:fillRect/>
          </a:stretch>
        </p:blipFill>
        <p:spPr>
          <a:xfrm>
            <a:off x="5140050" y="213450"/>
            <a:ext cx="3566827" cy="4755779"/>
          </a:xfrm>
          <a:prstGeom prst="rect">
            <a:avLst/>
          </a:prstGeom>
          <a:noFill/>
          <a:ln>
            <a:noFill/>
          </a:ln>
        </p:spPr>
      </p:pic>
      <p:sp>
        <p:nvSpPr>
          <p:cNvPr id="154" name="Google Shape;154;p27"/>
          <p:cNvSpPr txBox="1"/>
          <p:nvPr/>
        </p:nvSpPr>
        <p:spPr>
          <a:xfrm>
            <a:off x="515975" y="3918075"/>
            <a:ext cx="4804800" cy="77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3000">
                <a:solidFill>
                  <a:srgbClr val="FFFFFF"/>
                </a:solidFill>
              </a:rPr>
              <a:t>On monte le Mont Thabor</a:t>
            </a:r>
            <a:endParaRPr sz="3000">
              <a:solidFill>
                <a:srgbClr val="FFFF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8" name="Shape 158"/>
        <p:cNvGrpSpPr/>
        <p:nvPr/>
      </p:nvGrpSpPr>
      <p:grpSpPr>
        <a:xfrm>
          <a:off x="0" y="0"/>
          <a:ext cx="0" cy="0"/>
          <a:chOff x="0" y="0"/>
          <a:chExt cx="0" cy="0"/>
        </a:xfrm>
      </p:grpSpPr>
      <p:sp>
        <p:nvSpPr>
          <p:cNvPr id="159" name="Google Shape;159;p28"/>
          <p:cNvSpPr txBox="1"/>
          <p:nvPr>
            <p:ph type="ctrTitle"/>
          </p:nvPr>
        </p:nvSpPr>
        <p:spPr>
          <a:xfrm>
            <a:off x="304650" y="274075"/>
            <a:ext cx="9144000" cy="1054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 Mont Thabor</a:t>
            </a:r>
            <a:endParaRPr/>
          </a:p>
        </p:txBody>
      </p:sp>
      <p:pic>
        <p:nvPicPr>
          <p:cNvPr id="160" name="Google Shape;160;p28"/>
          <p:cNvPicPr preferRelativeResize="0"/>
          <p:nvPr/>
        </p:nvPicPr>
        <p:blipFill>
          <a:blip r:embed="rId4">
            <a:alphaModFix/>
          </a:blip>
          <a:stretch>
            <a:fillRect/>
          </a:stretch>
        </p:blipFill>
        <p:spPr>
          <a:xfrm>
            <a:off x="4982250" y="34925"/>
            <a:ext cx="3805222" cy="5073648"/>
          </a:xfrm>
          <a:prstGeom prst="rect">
            <a:avLst/>
          </a:prstGeom>
          <a:noFill/>
          <a:ln>
            <a:noFill/>
          </a:ln>
        </p:spPr>
      </p:pic>
      <p:sp>
        <p:nvSpPr>
          <p:cNvPr id="161" name="Google Shape;161;p28"/>
          <p:cNvSpPr txBox="1"/>
          <p:nvPr/>
        </p:nvSpPr>
        <p:spPr>
          <a:xfrm>
            <a:off x="78900" y="2176725"/>
            <a:ext cx="5112900" cy="93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3000"/>
              <a:t>Une vue d’en haut du Mont</a:t>
            </a:r>
            <a:endParaRPr sz="3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5" name="Shape 165"/>
        <p:cNvGrpSpPr/>
        <p:nvPr/>
      </p:nvGrpSpPr>
      <p:grpSpPr>
        <a:xfrm>
          <a:off x="0" y="0"/>
          <a:ext cx="0" cy="0"/>
          <a:chOff x="0" y="0"/>
          <a:chExt cx="0" cy="0"/>
        </a:xfrm>
      </p:grpSpPr>
      <p:sp>
        <p:nvSpPr>
          <p:cNvPr id="166" name="Google Shape;166;p29"/>
          <p:cNvSpPr txBox="1"/>
          <p:nvPr>
            <p:ph type="ctrTitle"/>
          </p:nvPr>
        </p:nvSpPr>
        <p:spPr>
          <a:xfrm>
            <a:off x="449775" y="356575"/>
            <a:ext cx="91440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t>Mont Thabor</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0" name="Shape 170"/>
        <p:cNvGrpSpPr/>
        <p:nvPr/>
      </p:nvGrpSpPr>
      <p:grpSpPr>
        <a:xfrm>
          <a:off x="0" y="0"/>
          <a:ext cx="0" cy="0"/>
          <a:chOff x="0" y="0"/>
          <a:chExt cx="0" cy="0"/>
        </a:xfrm>
      </p:grpSpPr>
      <p:sp>
        <p:nvSpPr>
          <p:cNvPr id="171" name="Google Shape;171;p30"/>
          <p:cNvSpPr txBox="1"/>
          <p:nvPr>
            <p:ph type="ctrTitle"/>
          </p:nvPr>
        </p:nvSpPr>
        <p:spPr>
          <a:xfrm>
            <a:off x="343950" y="206450"/>
            <a:ext cx="4858800" cy="975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br>
              <a:rPr lang="fr"/>
            </a:br>
            <a:r>
              <a:rPr lang="fr"/>
              <a:t>Mont Thabor</a:t>
            </a:r>
            <a:endParaRPr/>
          </a:p>
        </p:txBody>
      </p:sp>
      <p:sp>
        <p:nvSpPr>
          <p:cNvPr id="172" name="Google Shape;172;p30"/>
          <p:cNvSpPr txBox="1"/>
          <p:nvPr/>
        </p:nvSpPr>
        <p:spPr>
          <a:xfrm>
            <a:off x="447000" y="3095800"/>
            <a:ext cx="8250000" cy="19554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sz="2400">
                <a:solidFill>
                  <a:schemeClr val="dk1"/>
                </a:solidFill>
              </a:rPr>
              <a:t>Dans l’histoire de Jésus :</a:t>
            </a:r>
            <a:endParaRPr b="1" sz="2400">
              <a:solidFill>
                <a:schemeClr val="dk1"/>
              </a:solidFill>
            </a:endParaRPr>
          </a:p>
          <a:p>
            <a:pPr indent="0" lvl="0" marL="0" rtl="0" algn="l">
              <a:spcBef>
                <a:spcPts val="0"/>
              </a:spcBef>
              <a:spcAft>
                <a:spcPts val="0"/>
              </a:spcAft>
              <a:buClr>
                <a:schemeClr val="dk1"/>
              </a:buClr>
              <a:buSzPts val="1100"/>
              <a:buFont typeface="Arial"/>
              <a:buNone/>
            </a:pPr>
            <a:r>
              <a:rPr lang="fr" sz="2400">
                <a:solidFill>
                  <a:srgbClr val="222222"/>
                </a:solidFill>
              </a:rPr>
              <a:t>Le Mont Thabor est le site de la transfiguration de Jésus. Jésus est transfiguré devant ses disciples Pierre, Jacques et Jean : son visage devient radieux et ses vêtements brillent d’une lumière blanche éclatante.</a:t>
            </a:r>
            <a:br>
              <a:rPr lang="fr" sz="2400">
                <a:solidFill>
                  <a:schemeClr val="dk1"/>
                </a:solidFill>
              </a:rPr>
            </a:br>
            <a:endParaRPr sz="2400"/>
          </a:p>
        </p:txBody>
      </p:sp>
      <p:pic>
        <p:nvPicPr>
          <p:cNvPr id="173" name="Google Shape;173;p30"/>
          <p:cNvPicPr preferRelativeResize="0"/>
          <p:nvPr/>
        </p:nvPicPr>
        <p:blipFill>
          <a:blip r:embed="rId4">
            <a:alphaModFix/>
          </a:blip>
          <a:stretch>
            <a:fillRect/>
          </a:stretch>
        </p:blipFill>
        <p:spPr>
          <a:xfrm>
            <a:off x="5080400" y="125800"/>
            <a:ext cx="4063600" cy="3131175"/>
          </a:xfrm>
          <a:prstGeom prst="rect">
            <a:avLst/>
          </a:prstGeom>
          <a:noFill/>
          <a:ln cap="flat" cmpd="sng" w="76200">
            <a:solidFill>
              <a:srgbClr val="000000"/>
            </a:solidFill>
            <a:prstDash val="solid"/>
            <a:round/>
            <a:headEnd len="sm" w="sm" type="none"/>
            <a:tailEnd len="sm" w="sm" type="none"/>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7" name="Shape 177"/>
        <p:cNvGrpSpPr/>
        <p:nvPr/>
      </p:nvGrpSpPr>
      <p:grpSpPr>
        <a:xfrm>
          <a:off x="0" y="0"/>
          <a:ext cx="0" cy="0"/>
          <a:chOff x="0" y="0"/>
          <a:chExt cx="0" cy="0"/>
        </a:xfrm>
      </p:grpSpPr>
      <p:sp>
        <p:nvSpPr>
          <p:cNvPr id="178" name="Google Shape;178;p31"/>
          <p:cNvSpPr txBox="1"/>
          <p:nvPr>
            <p:ph type="ctrTitle"/>
          </p:nvPr>
        </p:nvSpPr>
        <p:spPr>
          <a:xfrm>
            <a:off x="306350" y="93600"/>
            <a:ext cx="4858800" cy="553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br>
              <a:rPr lang="fr" sz="3900"/>
            </a:br>
            <a:r>
              <a:rPr lang="fr" sz="3900"/>
              <a:t>Mont Thabor</a:t>
            </a:r>
            <a:endParaRPr sz="3900"/>
          </a:p>
        </p:txBody>
      </p:sp>
      <p:pic>
        <p:nvPicPr>
          <p:cNvPr id="179" name="Google Shape;179;p31"/>
          <p:cNvPicPr preferRelativeResize="0"/>
          <p:nvPr/>
        </p:nvPicPr>
        <p:blipFill rotWithShape="1">
          <a:blip r:embed="rId4">
            <a:alphaModFix/>
          </a:blip>
          <a:srcRect b="14755" l="0" r="0" t="0"/>
          <a:stretch/>
        </p:blipFill>
        <p:spPr>
          <a:xfrm>
            <a:off x="5165150" y="627800"/>
            <a:ext cx="3831525" cy="4449175"/>
          </a:xfrm>
          <a:prstGeom prst="rect">
            <a:avLst/>
          </a:prstGeom>
          <a:noFill/>
          <a:ln cap="flat" cmpd="sng" w="76200">
            <a:solidFill>
              <a:srgbClr val="000000"/>
            </a:solidFill>
            <a:prstDash val="solid"/>
            <a:round/>
            <a:headEnd len="sm" w="sm" type="none"/>
            <a:tailEnd len="sm" w="sm" type="none"/>
          </a:ln>
        </p:spPr>
      </p:pic>
      <p:sp>
        <p:nvSpPr>
          <p:cNvPr id="180" name="Google Shape;180;p31"/>
          <p:cNvSpPr txBox="1"/>
          <p:nvPr/>
        </p:nvSpPr>
        <p:spPr>
          <a:xfrm>
            <a:off x="306350" y="561300"/>
            <a:ext cx="4775700" cy="45822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sz="2100">
                <a:solidFill>
                  <a:schemeClr val="dk1"/>
                </a:solidFill>
              </a:rPr>
              <a:t>Sites de pèlerinage :</a:t>
            </a:r>
            <a:br>
              <a:rPr lang="fr" sz="2100">
                <a:solidFill>
                  <a:schemeClr val="dk1"/>
                </a:solidFill>
              </a:rPr>
            </a:br>
            <a:r>
              <a:rPr lang="fr" sz="2100">
                <a:solidFill>
                  <a:schemeClr val="dk1"/>
                </a:solidFill>
              </a:rPr>
              <a:t>Plusieurs pèlerins se rendent au mont Thabor pour visiter les deux églises qui se trouvent en haut de la montagne : une église orthodoxe et une église catholique. L’église catholique, la Basilique de la Transfiguration, a été construite par des Franciscains en 1924 et peut être vue de très loin.</a:t>
            </a:r>
            <a:r>
              <a:rPr lang="fr" sz="2300">
                <a:solidFill>
                  <a:schemeClr val="dk1"/>
                </a:solidFill>
              </a:rPr>
              <a:t> </a:t>
            </a:r>
            <a:endParaRPr sz="2300">
              <a:solidFill>
                <a:schemeClr val="dk1"/>
              </a:solidFill>
            </a:endParaRPr>
          </a:p>
          <a:p>
            <a:pPr indent="0" lvl="0" marL="0" rtl="0" algn="l">
              <a:spcBef>
                <a:spcPts val="0"/>
              </a:spcBef>
              <a:spcAft>
                <a:spcPts val="0"/>
              </a:spcAft>
              <a:buClr>
                <a:schemeClr val="dk1"/>
              </a:buClr>
              <a:buSzPts val="1100"/>
              <a:buFont typeface="Arial"/>
              <a:buNone/>
            </a:pPr>
            <a:r>
              <a:rPr lang="fr" sz="1300">
                <a:solidFill>
                  <a:schemeClr val="dk1"/>
                </a:solidFill>
              </a:rPr>
              <a:t>Sources :</a:t>
            </a:r>
            <a:br>
              <a:rPr lang="fr" sz="1300">
                <a:solidFill>
                  <a:schemeClr val="dk1"/>
                </a:solidFill>
              </a:rPr>
            </a:br>
            <a:r>
              <a:rPr lang="fr" sz="1300" u="sng">
                <a:solidFill>
                  <a:schemeClr val="accent5"/>
                </a:solidFill>
                <a:hlinkClick r:id="rId5">
                  <a:extLst>
                    <a:ext uri="{A12FA001-AC4F-418D-AE19-62706E023703}">
                      <ahyp:hlinkClr val="tx"/>
                    </a:ext>
                  </a:extLst>
                </a:hlinkClick>
              </a:rPr>
              <a:t>https://en.wikipedia.org/wiki/Mount_Tabor</a:t>
            </a:r>
            <a:br>
              <a:rPr lang="fr" sz="1300">
                <a:solidFill>
                  <a:schemeClr val="dk1"/>
                </a:solidFill>
              </a:rPr>
            </a:br>
            <a:r>
              <a:rPr lang="fr" sz="1300" u="sng">
                <a:solidFill>
                  <a:schemeClr val="accent5"/>
                </a:solidFill>
                <a:hlinkClick r:id="rId6">
                  <a:extLst>
                    <a:ext uri="{A12FA001-AC4F-418D-AE19-62706E023703}">
                      <ahyp:hlinkClr val="tx"/>
                    </a:ext>
                  </a:extLst>
                </a:hlinkClick>
              </a:rPr>
              <a:t>https://fr.wikipedia.org/wiki/Basilique_de_la_Transfiguration</a:t>
            </a:r>
            <a:br>
              <a:rPr lang="fr" sz="1300">
                <a:solidFill>
                  <a:schemeClr val="dk1"/>
                </a:solidFill>
              </a:rPr>
            </a:br>
            <a:r>
              <a:rPr lang="fr" sz="1300" u="sng">
                <a:solidFill>
                  <a:schemeClr val="accent5"/>
                </a:solidFill>
                <a:hlinkClick r:id="rId7">
                  <a:extLst>
                    <a:ext uri="{A12FA001-AC4F-418D-AE19-62706E023703}">
                      <ahyp:hlinkClr val="tx"/>
                    </a:ext>
                  </a:extLst>
                </a:hlinkClick>
              </a:rPr>
              <a:t>https://seletlumieretv.org/blogfeed/getpost.php?id=289</a:t>
            </a:r>
            <a:endParaRPr sz="13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4" name="Shape 184"/>
        <p:cNvGrpSpPr/>
        <p:nvPr/>
      </p:nvGrpSpPr>
      <p:grpSpPr>
        <a:xfrm>
          <a:off x="0" y="0"/>
          <a:ext cx="0" cy="0"/>
          <a:chOff x="0" y="0"/>
          <a:chExt cx="0" cy="0"/>
        </a:xfrm>
      </p:grpSpPr>
      <p:pic>
        <p:nvPicPr>
          <p:cNvPr id="185" name="Google Shape;185;p32"/>
          <p:cNvPicPr preferRelativeResize="0"/>
          <p:nvPr/>
        </p:nvPicPr>
        <p:blipFill>
          <a:blip r:embed="rId4">
            <a:alphaModFix/>
          </a:blip>
          <a:stretch>
            <a:fillRect/>
          </a:stretch>
        </p:blipFill>
        <p:spPr>
          <a:xfrm>
            <a:off x="-1" y="0"/>
            <a:ext cx="9144004" cy="5143502"/>
          </a:xfrm>
          <a:prstGeom prst="rect">
            <a:avLst/>
          </a:prstGeom>
          <a:noFill/>
          <a:ln>
            <a:noFill/>
          </a:ln>
        </p:spPr>
      </p:pic>
      <p:sp>
        <p:nvSpPr>
          <p:cNvPr id="186" name="Google Shape;186;p32"/>
          <p:cNvSpPr txBox="1"/>
          <p:nvPr>
            <p:ph type="ctrTitle"/>
          </p:nvPr>
        </p:nvSpPr>
        <p:spPr>
          <a:xfrm>
            <a:off x="2610350" y="0"/>
            <a:ext cx="4828800" cy="891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t>Mont Thabor</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0" name="Shape 190"/>
        <p:cNvGrpSpPr/>
        <p:nvPr/>
      </p:nvGrpSpPr>
      <p:grpSpPr>
        <a:xfrm>
          <a:off x="0" y="0"/>
          <a:ext cx="0" cy="0"/>
          <a:chOff x="0" y="0"/>
          <a:chExt cx="0" cy="0"/>
        </a:xfrm>
      </p:grpSpPr>
      <p:sp>
        <p:nvSpPr>
          <p:cNvPr id="191" name="Google Shape;191;p33"/>
          <p:cNvSpPr txBox="1"/>
          <p:nvPr>
            <p:ph type="ctrTitle"/>
          </p:nvPr>
        </p:nvSpPr>
        <p:spPr>
          <a:xfrm>
            <a:off x="0" y="1947525"/>
            <a:ext cx="3563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Semaine 3</a:t>
            </a:r>
            <a:endParaRPr b="1" sz="5100">
              <a:solidFill>
                <a:srgbClr val="FFFF00"/>
              </a:solidFill>
            </a:endParaRPr>
          </a:p>
        </p:txBody>
      </p:sp>
      <p:sp>
        <p:nvSpPr>
          <p:cNvPr id="192" name="Google Shape;192;p33"/>
          <p:cNvSpPr txBox="1"/>
          <p:nvPr>
            <p:ph idx="1" type="subTitle"/>
          </p:nvPr>
        </p:nvSpPr>
        <p:spPr>
          <a:xfrm>
            <a:off x="90550"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Temple de Jérusalem</a:t>
            </a:r>
            <a:br>
              <a:rPr lang="fr">
                <a:solidFill>
                  <a:srgbClr val="FFFFFF"/>
                </a:solidFill>
              </a:rPr>
            </a:br>
            <a:endParaRPr>
              <a:solidFill>
                <a:srgbClr val="FFFF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6" name="Shape 196"/>
        <p:cNvGrpSpPr/>
        <p:nvPr/>
      </p:nvGrpSpPr>
      <p:grpSpPr>
        <a:xfrm>
          <a:off x="0" y="0"/>
          <a:ext cx="0" cy="0"/>
          <a:chOff x="0" y="0"/>
          <a:chExt cx="0" cy="0"/>
        </a:xfrm>
      </p:grpSpPr>
      <p:sp>
        <p:nvSpPr>
          <p:cNvPr id="197" name="Google Shape;197;p34"/>
          <p:cNvSpPr txBox="1"/>
          <p:nvPr>
            <p:ph type="ctrTitle"/>
          </p:nvPr>
        </p:nvSpPr>
        <p:spPr>
          <a:xfrm>
            <a:off x="5046750" y="2000275"/>
            <a:ext cx="4207800" cy="2673900"/>
          </a:xfrm>
          <a:prstGeom prst="rect">
            <a:avLst/>
          </a:prstGeom>
          <a:solidFill>
            <a:srgbClr val="62665F">
              <a:alpha val="30809"/>
            </a:srgbClr>
          </a:solidFill>
        </p:spPr>
        <p:txBody>
          <a:bodyPr anchorCtr="0" anchor="b" bIns="91425" lIns="91425" spcFirstLastPara="1" rIns="91425" wrap="square" tIns="91425">
            <a:noAutofit/>
          </a:bodyPr>
          <a:lstStyle/>
          <a:p>
            <a:pPr indent="0" lvl="0" marL="0" rtl="0" algn="l">
              <a:spcBef>
                <a:spcPts val="0"/>
              </a:spcBef>
              <a:spcAft>
                <a:spcPts val="0"/>
              </a:spcAft>
              <a:buNone/>
            </a:pPr>
            <a:r>
              <a:t/>
            </a:r>
            <a:endParaRPr sz="4400">
              <a:solidFill>
                <a:srgbClr val="000000"/>
              </a:solidFill>
            </a:endParaRPr>
          </a:p>
          <a:p>
            <a:pPr indent="0" lvl="0" marL="0" rtl="0" algn="l">
              <a:spcBef>
                <a:spcPts val="0"/>
              </a:spcBef>
              <a:spcAft>
                <a:spcPts val="0"/>
              </a:spcAft>
              <a:buNone/>
            </a:pPr>
            <a:r>
              <a:rPr lang="fr" sz="4400">
                <a:solidFill>
                  <a:srgbClr val="000000"/>
                </a:solidFill>
              </a:rPr>
              <a:t>S</a:t>
            </a:r>
            <a:r>
              <a:rPr lang="fr" sz="4400">
                <a:solidFill>
                  <a:srgbClr val="000000"/>
                </a:solidFill>
              </a:rPr>
              <a:t>emaine 3 :</a:t>
            </a:r>
            <a:br>
              <a:rPr lang="fr" sz="4400">
                <a:solidFill>
                  <a:srgbClr val="000000"/>
                </a:solidFill>
              </a:rPr>
            </a:br>
            <a:r>
              <a:rPr lang="fr" sz="4400">
                <a:solidFill>
                  <a:srgbClr val="000000"/>
                </a:solidFill>
              </a:rPr>
              <a:t>Temple de Jérusalem et</a:t>
            </a:r>
            <a:br>
              <a:rPr lang="fr" sz="4400">
                <a:solidFill>
                  <a:srgbClr val="000000"/>
                </a:solidFill>
              </a:rPr>
            </a:br>
            <a:r>
              <a:rPr lang="fr" sz="3300">
                <a:solidFill>
                  <a:srgbClr val="000000"/>
                </a:solidFill>
              </a:rPr>
              <a:t>Mur des Lamentations</a:t>
            </a:r>
            <a:endParaRPr sz="3300">
              <a:solidFill>
                <a:srgbClr val="00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1" name="Shape 201"/>
        <p:cNvGrpSpPr/>
        <p:nvPr/>
      </p:nvGrpSpPr>
      <p:grpSpPr>
        <a:xfrm>
          <a:off x="0" y="0"/>
          <a:ext cx="0" cy="0"/>
          <a:chOff x="0" y="0"/>
          <a:chExt cx="0" cy="0"/>
        </a:xfrm>
      </p:grpSpPr>
      <p:sp>
        <p:nvSpPr>
          <p:cNvPr id="202" name="Google Shape;202;p35"/>
          <p:cNvSpPr txBox="1"/>
          <p:nvPr>
            <p:ph type="ctrTitle"/>
          </p:nvPr>
        </p:nvSpPr>
        <p:spPr>
          <a:xfrm>
            <a:off x="3665750" y="75000"/>
            <a:ext cx="4779300" cy="61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600">
                <a:highlight>
                  <a:srgbClr val="FFFFFF"/>
                </a:highlight>
              </a:rPr>
              <a:t>Mur des Lamentations</a:t>
            </a:r>
            <a:endParaRPr sz="3600">
              <a:highlight>
                <a:srgbClr val="FFFFFF"/>
              </a:highlight>
            </a:endParaRPr>
          </a:p>
        </p:txBody>
      </p:sp>
      <p:sp>
        <p:nvSpPr>
          <p:cNvPr id="203" name="Google Shape;203;p35"/>
          <p:cNvSpPr txBox="1"/>
          <p:nvPr/>
        </p:nvSpPr>
        <p:spPr>
          <a:xfrm>
            <a:off x="872400" y="193500"/>
            <a:ext cx="8271600" cy="71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sz="1800"/>
              <a:t>Situation géographique :</a:t>
            </a:r>
            <a:endParaRPr b="1" sz="1800"/>
          </a:p>
          <a:p>
            <a:pPr indent="0" lvl="0" marL="0" rtl="0" algn="l">
              <a:spcBef>
                <a:spcPts val="0"/>
              </a:spcBef>
              <a:spcAft>
                <a:spcPts val="0"/>
              </a:spcAft>
              <a:buClr>
                <a:schemeClr val="dk1"/>
              </a:buClr>
              <a:buSzPts val="1100"/>
              <a:buFont typeface="Arial"/>
              <a:buNone/>
            </a:pPr>
            <a:r>
              <a:rPr b="1" lang="fr" sz="1800"/>
              <a:t>Le Mur des Lamentations se trouve dans le quartier juif de la vieille ville de Jérusalem. Le mur a une longueur de 497 mètres et est fait de pierre calcaire de Jérusalem. La hauteur originale du mur était de 60 mètres.</a:t>
            </a:r>
            <a:endParaRPr b="1" sz="1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7" name="Shape 207"/>
        <p:cNvGrpSpPr/>
        <p:nvPr/>
      </p:nvGrpSpPr>
      <p:grpSpPr>
        <a:xfrm>
          <a:off x="0" y="0"/>
          <a:ext cx="0" cy="0"/>
          <a:chOff x="0" y="0"/>
          <a:chExt cx="0" cy="0"/>
        </a:xfrm>
      </p:grpSpPr>
      <p:pic>
        <p:nvPicPr>
          <p:cNvPr id="208" name="Google Shape;208;p36"/>
          <p:cNvPicPr preferRelativeResize="0"/>
          <p:nvPr/>
        </p:nvPicPr>
        <p:blipFill>
          <a:blip r:embed="rId4">
            <a:alphaModFix/>
          </a:blip>
          <a:stretch>
            <a:fillRect/>
          </a:stretch>
        </p:blipFill>
        <p:spPr>
          <a:xfrm>
            <a:off x="112850" y="-870725"/>
            <a:ext cx="9464672" cy="7098497"/>
          </a:xfrm>
          <a:prstGeom prst="rect">
            <a:avLst/>
          </a:prstGeom>
          <a:noFill/>
          <a:ln>
            <a:noFill/>
          </a:ln>
        </p:spPr>
      </p:pic>
      <p:sp>
        <p:nvSpPr>
          <p:cNvPr id="209" name="Google Shape;209;p36"/>
          <p:cNvSpPr txBox="1"/>
          <p:nvPr>
            <p:ph type="ctrTitle"/>
          </p:nvPr>
        </p:nvSpPr>
        <p:spPr>
          <a:xfrm>
            <a:off x="312000" y="397475"/>
            <a:ext cx="4779300" cy="61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600">
                <a:highlight>
                  <a:srgbClr val="FFFFFF"/>
                </a:highlight>
              </a:rPr>
              <a:t>Mur des Lamentations</a:t>
            </a:r>
            <a:endParaRPr sz="3600">
              <a:highlight>
                <a:srgbClr val="FFFFFF"/>
              </a:highlight>
            </a:endParaRPr>
          </a:p>
        </p:txBody>
      </p:sp>
      <p:sp>
        <p:nvSpPr>
          <p:cNvPr id="210" name="Google Shape;210;p36"/>
          <p:cNvSpPr txBox="1"/>
          <p:nvPr/>
        </p:nvSpPr>
        <p:spPr>
          <a:xfrm>
            <a:off x="7078225" y="2676550"/>
            <a:ext cx="2499300" cy="1015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3000">
                <a:solidFill>
                  <a:srgbClr val="FFFFFF"/>
                </a:solidFill>
              </a:rPr>
              <a:t>C</a:t>
            </a:r>
            <a:r>
              <a:rPr lang="fr" sz="3000">
                <a:solidFill>
                  <a:srgbClr val="FFFFFF"/>
                </a:solidFill>
              </a:rPr>
              <a:t>e mur sépare les hommes et les femmes.</a:t>
            </a:r>
            <a:endParaRPr sz="3000">
              <a:solidFill>
                <a:srgbClr val="FFFFFF"/>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4" name="Shape 214"/>
        <p:cNvGrpSpPr/>
        <p:nvPr/>
      </p:nvGrpSpPr>
      <p:grpSpPr>
        <a:xfrm>
          <a:off x="0" y="0"/>
          <a:ext cx="0" cy="0"/>
          <a:chOff x="0" y="0"/>
          <a:chExt cx="0" cy="0"/>
        </a:xfrm>
      </p:grpSpPr>
      <p:sp>
        <p:nvSpPr>
          <p:cNvPr id="215" name="Google Shape;215;p37"/>
          <p:cNvSpPr txBox="1"/>
          <p:nvPr>
            <p:ph type="ctrTitle"/>
          </p:nvPr>
        </p:nvSpPr>
        <p:spPr>
          <a:xfrm>
            <a:off x="2166650" y="385000"/>
            <a:ext cx="4987200" cy="61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600"/>
              <a:t>Mur des Lamentations</a:t>
            </a:r>
            <a:endParaRPr sz="3600"/>
          </a:p>
        </p:txBody>
      </p:sp>
      <p:sp>
        <p:nvSpPr>
          <p:cNvPr id="216" name="Google Shape;216;p37"/>
          <p:cNvSpPr txBox="1"/>
          <p:nvPr/>
        </p:nvSpPr>
        <p:spPr>
          <a:xfrm>
            <a:off x="283050" y="1768025"/>
            <a:ext cx="8577900" cy="27132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sz="2400">
                <a:solidFill>
                  <a:schemeClr val="dk1"/>
                </a:solidFill>
              </a:rPr>
              <a:t>Dans l’histoire de Jésus :</a:t>
            </a:r>
            <a:endParaRPr b="1" sz="2400">
              <a:solidFill>
                <a:schemeClr val="dk1"/>
              </a:solidFill>
            </a:endParaRPr>
          </a:p>
          <a:p>
            <a:pPr indent="0" lvl="0" marL="0" rtl="0" algn="l">
              <a:spcBef>
                <a:spcPts val="0"/>
              </a:spcBef>
              <a:spcAft>
                <a:spcPts val="0"/>
              </a:spcAft>
              <a:buClr>
                <a:schemeClr val="dk1"/>
              </a:buClr>
              <a:buSzPts val="1100"/>
              <a:buFont typeface="Arial"/>
              <a:buNone/>
            </a:pPr>
            <a:r>
              <a:rPr lang="fr" sz="2400">
                <a:solidFill>
                  <a:srgbClr val="222222"/>
                </a:solidFill>
              </a:rPr>
              <a:t>Le Mur des Lamentations a été érigé à l’endroit où le Second Temple de Jérusalem se trouvait (le Second Temple ayant été construit après la destruction du Temple de Jérusalem après la mort de Jésus). Jésus visite le Temple de Jérusalem, notamment à un moment lorsqu’il chasse les marchands du Temple car le lieu devrait être sacré.</a:t>
            </a:r>
            <a:endParaRPr sz="24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20" name="Shape 220"/>
        <p:cNvGrpSpPr/>
        <p:nvPr/>
      </p:nvGrpSpPr>
      <p:grpSpPr>
        <a:xfrm>
          <a:off x="0" y="0"/>
          <a:ext cx="0" cy="0"/>
          <a:chOff x="0" y="0"/>
          <a:chExt cx="0" cy="0"/>
        </a:xfrm>
      </p:grpSpPr>
      <p:sp>
        <p:nvSpPr>
          <p:cNvPr id="221" name="Google Shape;221;p38"/>
          <p:cNvSpPr txBox="1"/>
          <p:nvPr/>
        </p:nvSpPr>
        <p:spPr>
          <a:xfrm>
            <a:off x="741700" y="483700"/>
            <a:ext cx="8402400" cy="1870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p>
        </p:txBody>
      </p:sp>
      <p:pic>
        <p:nvPicPr>
          <p:cNvPr id="222" name="Google Shape;222;p38"/>
          <p:cNvPicPr preferRelativeResize="0"/>
          <p:nvPr/>
        </p:nvPicPr>
        <p:blipFill>
          <a:blip r:embed="rId3">
            <a:alphaModFix/>
          </a:blip>
          <a:stretch>
            <a:fillRect/>
          </a:stretch>
        </p:blipFill>
        <p:spPr>
          <a:xfrm>
            <a:off x="3335550" y="110200"/>
            <a:ext cx="3692348" cy="4923104"/>
          </a:xfrm>
          <a:prstGeom prst="rect">
            <a:avLst/>
          </a:prstGeom>
          <a:noFill/>
          <a:ln>
            <a:noFill/>
          </a:ln>
        </p:spPr>
      </p:pic>
      <p:sp>
        <p:nvSpPr>
          <p:cNvPr id="223" name="Google Shape;223;p38"/>
          <p:cNvSpPr txBox="1"/>
          <p:nvPr>
            <p:ph type="ctrTitle"/>
          </p:nvPr>
        </p:nvSpPr>
        <p:spPr>
          <a:xfrm>
            <a:off x="122425" y="123400"/>
            <a:ext cx="4987200" cy="61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600">
                <a:solidFill>
                  <a:srgbClr val="FFFFFF"/>
                </a:solidFill>
              </a:rPr>
              <a:t>Mur des Lamentations</a:t>
            </a:r>
            <a:endParaRPr sz="3600">
              <a:solidFill>
                <a:srgbClr val="FFFF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7" name="Shape 227"/>
        <p:cNvGrpSpPr/>
        <p:nvPr/>
      </p:nvGrpSpPr>
      <p:grpSpPr>
        <a:xfrm>
          <a:off x="0" y="0"/>
          <a:ext cx="0" cy="0"/>
          <a:chOff x="0" y="0"/>
          <a:chExt cx="0" cy="0"/>
        </a:xfrm>
      </p:grpSpPr>
      <p:sp>
        <p:nvSpPr>
          <p:cNvPr id="228" name="Google Shape;228;p39"/>
          <p:cNvSpPr txBox="1"/>
          <p:nvPr>
            <p:ph type="ctrTitle"/>
          </p:nvPr>
        </p:nvSpPr>
        <p:spPr>
          <a:xfrm>
            <a:off x="122425" y="123400"/>
            <a:ext cx="4987200" cy="619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600"/>
              <a:t>Mur des Lamentations</a:t>
            </a:r>
            <a:endParaRPr sz="3600"/>
          </a:p>
        </p:txBody>
      </p:sp>
      <p:sp>
        <p:nvSpPr>
          <p:cNvPr id="229" name="Google Shape;229;p39"/>
          <p:cNvSpPr txBox="1"/>
          <p:nvPr/>
        </p:nvSpPr>
        <p:spPr>
          <a:xfrm>
            <a:off x="741700" y="483700"/>
            <a:ext cx="8402400" cy="1870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1800">
                <a:solidFill>
                  <a:schemeClr val="dk1"/>
                </a:solidFill>
              </a:rPr>
              <a:t>Sites de pèlerinage :</a:t>
            </a:r>
            <a:br>
              <a:rPr lang="fr" sz="1800">
                <a:solidFill>
                  <a:schemeClr val="dk1"/>
                </a:solidFill>
              </a:rPr>
            </a:br>
            <a:r>
              <a:rPr lang="fr" sz="1800">
                <a:solidFill>
                  <a:schemeClr val="dk1"/>
                </a:solidFill>
              </a:rPr>
              <a:t>Aujourd’hui, de nombreux visiteurs se rendent au Mur de Lamentations pour prier. La tradition dicte que lorsque l’on s’approche du mur, on peut écrire un petit mot sur une feuille, la plier ou la rouler et la mettre entre des pierres du mur.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p>
        </p:txBody>
      </p:sp>
      <p:sp>
        <p:nvSpPr>
          <p:cNvPr id="230" name="Google Shape;230;p39"/>
          <p:cNvSpPr txBox="1"/>
          <p:nvPr/>
        </p:nvSpPr>
        <p:spPr>
          <a:xfrm>
            <a:off x="548200" y="4659775"/>
            <a:ext cx="8239200" cy="38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Sources :</a:t>
            </a:r>
            <a:r>
              <a:rPr lang="fr" u="sng">
                <a:solidFill>
                  <a:srgbClr val="FFFFFF"/>
                </a:solidFill>
                <a:hlinkClick r:id="rId4">
                  <a:extLst>
                    <a:ext uri="{A12FA001-AC4F-418D-AE19-62706E023703}">
                      <ahyp:hlinkClr val="tx"/>
                    </a:ext>
                  </a:extLst>
                </a:hlinkClick>
              </a:rPr>
              <a:t>https://fr.wikipedia.org/wiki/Mur_des_Lamentations#Construction_du_mur</a:t>
            </a:r>
            <a:endParaRPr>
              <a:solidFill>
                <a:srgbClr val="FFFFFF"/>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4" name="Shape 234"/>
        <p:cNvGrpSpPr/>
        <p:nvPr/>
      </p:nvGrpSpPr>
      <p:grpSpPr>
        <a:xfrm>
          <a:off x="0" y="0"/>
          <a:ext cx="0" cy="0"/>
          <a:chOff x="0" y="0"/>
          <a:chExt cx="0" cy="0"/>
        </a:xfrm>
      </p:grpSpPr>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8" name="Shape 238"/>
        <p:cNvGrpSpPr/>
        <p:nvPr/>
      </p:nvGrpSpPr>
      <p:grpSpPr>
        <a:xfrm>
          <a:off x="0" y="0"/>
          <a:ext cx="0" cy="0"/>
          <a:chOff x="0" y="0"/>
          <a:chExt cx="0" cy="0"/>
        </a:xfrm>
      </p:grpSpPr>
      <p:sp>
        <p:nvSpPr>
          <p:cNvPr id="239" name="Google Shape;239;p41"/>
          <p:cNvSpPr txBox="1"/>
          <p:nvPr>
            <p:ph type="ctrTitle"/>
          </p:nvPr>
        </p:nvSpPr>
        <p:spPr>
          <a:xfrm>
            <a:off x="0" y="1947525"/>
            <a:ext cx="3563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Semaine 4</a:t>
            </a:r>
            <a:endParaRPr b="1" sz="5100">
              <a:solidFill>
                <a:srgbClr val="FFFF00"/>
              </a:solidFill>
            </a:endParaRPr>
          </a:p>
        </p:txBody>
      </p:sp>
      <p:sp>
        <p:nvSpPr>
          <p:cNvPr id="240" name="Google Shape;240;p41"/>
          <p:cNvSpPr txBox="1"/>
          <p:nvPr>
            <p:ph idx="1" type="subTitle"/>
          </p:nvPr>
        </p:nvSpPr>
        <p:spPr>
          <a:xfrm>
            <a:off x="90550"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         Nazareth</a:t>
            </a:r>
            <a:br>
              <a:rPr lang="fr">
                <a:solidFill>
                  <a:srgbClr val="FFFFFF"/>
                </a:solidFill>
              </a:rPr>
            </a:br>
            <a:endParaRPr>
              <a:solidFill>
                <a:srgbClr val="FFFF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4" name="Shape 244"/>
        <p:cNvGrpSpPr/>
        <p:nvPr/>
      </p:nvGrpSpPr>
      <p:grpSpPr>
        <a:xfrm>
          <a:off x="0" y="0"/>
          <a:ext cx="0" cy="0"/>
          <a:chOff x="0" y="0"/>
          <a:chExt cx="0" cy="0"/>
        </a:xfrm>
      </p:grpSpPr>
      <p:sp>
        <p:nvSpPr>
          <p:cNvPr id="245" name="Google Shape;245;p42"/>
          <p:cNvSpPr txBox="1"/>
          <p:nvPr>
            <p:ph type="ctrTitle"/>
          </p:nvPr>
        </p:nvSpPr>
        <p:spPr>
          <a:xfrm>
            <a:off x="5150450" y="906300"/>
            <a:ext cx="71238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solidFill>
                  <a:srgbClr val="434343"/>
                </a:solidFill>
              </a:rPr>
              <a:t>Semaine 4</a:t>
            </a:r>
            <a:br>
              <a:rPr lang="fr">
                <a:solidFill>
                  <a:srgbClr val="434343"/>
                </a:solidFill>
              </a:rPr>
            </a:br>
            <a:r>
              <a:rPr lang="fr">
                <a:solidFill>
                  <a:srgbClr val="434343"/>
                </a:solidFill>
              </a:rPr>
              <a:t>Nazareth</a:t>
            </a:r>
            <a:endParaRPr>
              <a:solidFill>
                <a:srgbClr val="434343"/>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9" name="Shape 249"/>
        <p:cNvGrpSpPr/>
        <p:nvPr/>
      </p:nvGrpSpPr>
      <p:grpSpPr>
        <a:xfrm>
          <a:off x="0" y="0"/>
          <a:ext cx="0" cy="0"/>
          <a:chOff x="0" y="0"/>
          <a:chExt cx="0" cy="0"/>
        </a:xfrm>
      </p:grpSpPr>
      <p:sp>
        <p:nvSpPr>
          <p:cNvPr id="250" name="Google Shape;250;p43"/>
          <p:cNvSpPr txBox="1"/>
          <p:nvPr>
            <p:ph type="ctrTitle"/>
          </p:nvPr>
        </p:nvSpPr>
        <p:spPr>
          <a:xfrm>
            <a:off x="684150" y="777325"/>
            <a:ext cx="71238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br>
              <a:rPr lang="fr">
                <a:solidFill>
                  <a:srgbClr val="FFFFFF"/>
                </a:solidFill>
              </a:rPr>
            </a:br>
            <a:r>
              <a:rPr lang="fr">
                <a:solidFill>
                  <a:srgbClr val="FFFFFF"/>
                </a:solidFill>
              </a:rPr>
              <a:t>Nazareth</a:t>
            </a:r>
            <a:endParaRPr>
              <a:solidFill>
                <a:srgbClr val="FFFFFF"/>
              </a:solidFill>
            </a:endParaRPr>
          </a:p>
        </p:txBody>
      </p:sp>
      <p:sp>
        <p:nvSpPr>
          <p:cNvPr id="251" name="Google Shape;251;p43"/>
          <p:cNvSpPr txBox="1"/>
          <p:nvPr>
            <p:ph idx="1" type="subTitle"/>
          </p:nvPr>
        </p:nvSpPr>
        <p:spPr>
          <a:xfrm>
            <a:off x="311700" y="2834125"/>
            <a:ext cx="2944800" cy="1226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
              <a:t>BREF APERÇU</a:t>
            </a:r>
            <a:endParaRPr/>
          </a:p>
          <a:p>
            <a:pPr indent="0" lvl="0" marL="0" rtl="0" algn="ctr">
              <a:spcBef>
                <a:spcPts val="0"/>
              </a:spcBef>
              <a:spcAft>
                <a:spcPts val="0"/>
              </a:spcAft>
              <a:buNone/>
            </a:pPr>
            <a:r>
              <a:rPr lang="fr"/>
              <a:t>PHOTOS</a:t>
            </a:r>
            <a:endParaRPr/>
          </a:p>
        </p:txBody>
      </p:sp>
      <p:sp>
        <p:nvSpPr>
          <p:cNvPr id="252" name="Google Shape;252;p43"/>
          <p:cNvSpPr txBox="1"/>
          <p:nvPr/>
        </p:nvSpPr>
        <p:spPr>
          <a:xfrm>
            <a:off x="4668750" y="1228775"/>
            <a:ext cx="4547700" cy="471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2400"/>
              <a:t>Situation géographique :</a:t>
            </a:r>
            <a:endParaRPr b="1" sz="2400"/>
          </a:p>
          <a:p>
            <a:pPr indent="0" lvl="0" marL="0" rtl="0" algn="l">
              <a:spcBef>
                <a:spcPts val="0"/>
              </a:spcBef>
              <a:spcAft>
                <a:spcPts val="0"/>
              </a:spcAft>
              <a:buNone/>
            </a:pPr>
            <a:r>
              <a:rPr lang="fr" sz="2400"/>
              <a:t>La ville de Nazareth est une ville du Nord de l’Israël située dans la partie inférieure de la région de Galilée. Nazareth se trouve à environ 150 km au nord de la ville de Jérusalem.</a:t>
            </a:r>
            <a:endParaRPr sz="2400"/>
          </a:p>
          <a:p>
            <a:pPr indent="0" lvl="0" marL="0" rtl="0" algn="l">
              <a:spcBef>
                <a:spcPts val="0"/>
              </a:spcBef>
              <a:spcAft>
                <a:spcPts val="0"/>
              </a:spcAft>
              <a:buNone/>
            </a:pPr>
            <a:r>
              <a:t/>
            </a:r>
            <a:endParaRPr sz="1200"/>
          </a:p>
          <a:p>
            <a:pPr indent="0" lvl="0" marL="0" rtl="0" algn="l">
              <a:spcBef>
                <a:spcPts val="0"/>
              </a:spcBef>
              <a:spcAft>
                <a:spcPts val="0"/>
              </a:spcAft>
              <a:buNone/>
            </a:pPr>
            <a:r>
              <a:t/>
            </a:r>
            <a:endParaRPr sz="8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6" name="Shape 256"/>
        <p:cNvGrpSpPr/>
        <p:nvPr/>
      </p:nvGrpSpPr>
      <p:grpSpPr>
        <a:xfrm>
          <a:off x="0" y="0"/>
          <a:ext cx="0" cy="0"/>
          <a:chOff x="0" y="0"/>
          <a:chExt cx="0" cy="0"/>
        </a:xfrm>
      </p:grpSpPr>
      <p:sp>
        <p:nvSpPr>
          <p:cNvPr id="257" name="Google Shape;257;p44"/>
          <p:cNvSpPr txBox="1"/>
          <p:nvPr>
            <p:ph type="ctrTitle"/>
          </p:nvPr>
        </p:nvSpPr>
        <p:spPr>
          <a:xfrm>
            <a:off x="87575" y="1341650"/>
            <a:ext cx="71238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fr">
                <a:solidFill>
                  <a:srgbClr val="FFFFFF"/>
                </a:solidFill>
              </a:rPr>
              <a:t>Semaine 4 :</a:t>
            </a:r>
            <a:br>
              <a:rPr lang="fr">
                <a:solidFill>
                  <a:srgbClr val="FFFFFF"/>
                </a:solidFill>
              </a:rPr>
            </a:br>
            <a:r>
              <a:rPr lang="fr">
                <a:solidFill>
                  <a:srgbClr val="FFFFFF"/>
                </a:solidFill>
              </a:rPr>
              <a:t>Nazareth</a:t>
            </a:r>
            <a:endParaRPr>
              <a:solidFill>
                <a:srgbClr val="FFFFFF"/>
              </a:solidFill>
            </a:endParaRPr>
          </a:p>
        </p:txBody>
      </p:sp>
      <p:sp>
        <p:nvSpPr>
          <p:cNvPr id="258" name="Google Shape;258;p44"/>
          <p:cNvSpPr txBox="1"/>
          <p:nvPr>
            <p:ph idx="1" type="subTitle"/>
          </p:nvPr>
        </p:nvSpPr>
        <p:spPr>
          <a:xfrm>
            <a:off x="311700" y="2834125"/>
            <a:ext cx="2944800" cy="1226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
              <a:t>BREF APERÇU</a:t>
            </a:r>
            <a:endParaRPr/>
          </a:p>
          <a:p>
            <a:pPr indent="0" lvl="0" marL="0" rtl="0" algn="ctr">
              <a:spcBef>
                <a:spcPts val="0"/>
              </a:spcBef>
              <a:spcAft>
                <a:spcPts val="0"/>
              </a:spcAft>
              <a:buNone/>
            </a:pPr>
            <a:r>
              <a:rPr lang="fr"/>
              <a:t>PHOTOS</a:t>
            </a:r>
            <a:endParaRPr/>
          </a:p>
        </p:txBody>
      </p:sp>
      <p:sp>
        <p:nvSpPr>
          <p:cNvPr id="259" name="Google Shape;259;p44"/>
          <p:cNvSpPr txBox="1"/>
          <p:nvPr/>
        </p:nvSpPr>
        <p:spPr>
          <a:xfrm>
            <a:off x="4692025" y="506925"/>
            <a:ext cx="4597200" cy="471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b="1" lang="fr" sz="1800"/>
              <a:t>Dans l’histoire de Jésus :</a:t>
            </a:r>
            <a:endParaRPr b="1" sz="1800"/>
          </a:p>
          <a:p>
            <a:pPr indent="0" lvl="0" marL="0" rtl="0" algn="l">
              <a:spcBef>
                <a:spcPts val="0"/>
              </a:spcBef>
              <a:spcAft>
                <a:spcPts val="0"/>
              </a:spcAft>
              <a:buNone/>
            </a:pPr>
            <a:r>
              <a:rPr lang="fr" sz="1800">
                <a:solidFill>
                  <a:srgbClr val="222222"/>
                </a:solidFill>
                <a:highlight>
                  <a:srgbClr val="FFFFFF"/>
                </a:highlight>
              </a:rPr>
              <a:t>Nazareth est la ville de provenance de Jésus et de Marie et Joseph. C’est à Nazareth où un ange a annoncé à Marie qu’elle allait porter un enfant, le Sauveur Jésus Christ. </a:t>
            </a:r>
            <a:endParaRPr sz="1800">
              <a:solidFill>
                <a:srgbClr val="222222"/>
              </a:solidFill>
              <a:highlight>
                <a:srgbClr val="FFFFFF"/>
              </a:highlight>
            </a:endParaRPr>
          </a:p>
          <a:p>
            <a:pPr indent="0" lvl="0" marL="0" rtl="0" algn="l">
              <a:spcBef>
                <a:spcPts val="0"/>
              </a:spcBef>
              <a:spcAft>
                <a:spcPts val="0"/>
              </a:spcAft>
              <a:buNone/>
            </a:pPr>
            <a:r>
              <a:t/>
            </a:r>
            <a:endParaRPr sz="1800">
              <a:solidFill>
                <a:srgbClr val="222222"/>
              </a:solidFill>
              <a:highlight>
                <a:srgbClr val="FFFFFF"/>
              </a:highlight>
            </a:endParaRPr>
          </a:p>
          <a:p>
            <a:pPr indent="0" lvl="0" marL="0" rtl="0" algn="l">
              <a:spcBef>
                <a:spcPts val="0"/>
              </a:spcBef>
              <a:spcAft>
                <a:spcPts val="0"/>
              </a:spcAft>
              <a:buNone/>
            </a:pPr>
            <a:r>
              <a:rPr lang="fr" sz="1800">
                <a:solidFill>
                  <a:srgbClr val="222222"/>
                </a:solidFill>
                <a:highlight>
                  <a:srgbClr val="FFFFFF"/>
                </a:highlight>
              </a:rPr>
              <a:t>C’est aussi à Nazareth que Joseph a travaillé comme charpentier. Jésus a passé son enfance à Nazareth et y a même prêché dans la synagogue. </a:t>
            </a:r>
            <a:endParaRPr sz="1800">
              <a:solidFill>
                <a:srgbClr val="222222"/>
              </a:solidFill>
              <a:highlight>
                <a:srgbClr val="FFFFFF"/>
              </a:highlight>
            </a:endParaRPr>
          </a:p>
          <a:p>
            <a:pPr indent="0" lvl="0" marL="0" rtl="0" algn="l">
              <a:spcBef>
                <a:spcPts val="0"/>
              </a:spcBef>
              <a:spcAft>
                <a:spcPts val="0"/>
              </a:spcAft>
              <a:buNone/>
            </a:pPr>
            <a:r>
              <a:t/>
            </a:r>
            <a:endParaRPr sz="1800">
              <a:solidFill>
                <a:srgbClr val="222222"/>
              </a:solidFill>
              <a:highlight>
                <a:srgbClr val="FFFFFF"/>
              </a:highlight>
            </a:endParaRPr>
          </a:p>
          <a:p>
            <a:pPr indent="0" lvl="0" marL="0" rtl="0" algn="l">
              <a:spcBef>
                <a:spcPts val="0"/>
              </a:spcBef>
              <a:spcAft>
                <a:spcPts val="0"/>
              </a:spcAft>
              <a:buNone/>
            </a:pPr>
            <a:r>
              <a:rPr lang="fr" sz="1800">
                <a:solidFill>
                  <a:srgbClr val="222222"/>
                </a:solidFill>
                <a:highlight>
                  <a:srgbClr val="FFFFFF"/>
                </a:highlight>
              </a:rPr>
              <a:t>C’est pour cela qu’on l’appelle “Jésus de Nazareth” ou “nazaréen”.</a:t>
            </a:r>
            <a:br>
              <a:rPr lang="fr" sz="1800"/>
            </a:b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63" name="Shape 263"/>
        <p:cNvGrpSpPr/>
        <p:nvPr/>
      </p:nvGrpSpPr>
      <p:grpSpPr>
        <a:xfrm>
          <a:off x="0" y="0"/>
          <a:ext cx="0" cy="0"/>
          <a:chOff x="0" y="0"/>
          <a:chExt cx="0" cy="0"/>
        </a:xfrm>
      </p:grpSpPr>
      <p:pic>
        <p:nvPicPr>
          <p:cNvPr id="264" name="Google Shape;264;p45"/>
          <p:cNvPicPr preferRelativeResize="0"/>
          <p:nvPr/>
        </p:nvPicPr>
        <p:blipFill>
          <a:blip r:embed="rId3">
            <a:alphaModFix/>
          </a:blip>
          <a:stretch>
            <a:fillRect/>
          </a:stretch>
        </p:blipFill>
        <p:spPr>
          <a:xfrm>
            <a:off x="4572000" y="390125"/>
            <a:ext cx="4335450" cy="3395983"/>
          </a:xfrm>
          <a:prstGeom prst="rect">
            <a:avLst/>
          </a:prstGeom>
          <a:noFill/>
          <a:ln cap="flat" cmpd="sng" w="76200">
            <a:solidFill>
              <a:srgbClr val="FFFFFF"/>
            </a:solidFill>
            <a:prstDash val="solid"/>
            <a:round/>
            <a:headEnd len="sm" w="sm" type="none"/>
            <a:tailEnd len="sm" w="sm" type="none"/>
          </a:ln>
        </p:spPr>
      </p:pic>
      <p:pic>
        <p:nvPicPr>
          <p:cNvPr id="265" name="Google Shape;265;p45"/>
          <p:cNvPicPr preferRelativeResize="0"/>
          <p:nvPr/>
        </p:nvPicPr>
        <p:blipFill>
          <a:blip r:embed="rId4">
            <a:alphaModFix/>
          </a:blip>
          <a:stretch>
            <a:fillRect/>
          </a:stretch>
        </p:blipFill>
        <p:spPr>
          <a:xfrm>
            <a:off x="241975" y="1654900"/>
            <a:ext cx="4168775" cy="3126575"/>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9" name="Shape 269"/>
        <p:cNvGrpSpPr/>
        <p:nvPr/>
      </p:nvGrpSpPr>
      <p:grpSpPr>
        <a:xfrm>
          <a:off x="0" y="0"/>
          <a:ext cx="0" cy="0"/>
          <a:chOff x="0" y="0"/>
          <a:chExt cx="0" cy="0"/>
        </a:xfrm>
      </p:grpSpPr>
      <p:sp>
        <p:nvSpPr>
          <p:cNvPr id="270" name="Google Shape;270;p46"/>
          <p:cNvSpPr txBox="1"/>
          <p:nvPr>
            <p:ph type="ctrTitle"/>
          </p:nvPr>
        </p:nvSpPr>
        <p:spPr>
          <a:xfrm>
            <a:off x="748650" y="761175"/>
            <a:ext cx="7123800" cy="158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br>
              <a:rPr lang="fr">
                <a:solidFill>
                  <a:srgbClr val="FFFFFF"/>
                </a:solidFill>
              </a:rPr>
            </a:br>
            <a:r>
              <a:rPr lang="fr">
                <a:solidFill>
                  <a:srgbClr val="FFFFFF"/>
                </a:solidFill>
              </a:rPr>
              <a:t>Nazareth</a:t>
            </a:r>
            <a:endParaRPr>
              <a:solidFill>
                <a:srgbClr val="FFFFFF"/>
              </a:solidFill>
            </a:endParaRPr>
          </a:p>
        </p:txBody>
      </p:sp>
      <p:sp>
        <p:nvSpPr>
          <p:cNvPr id="271" name="Google Shape;271;p46"/>
          <p:cNvSpPr txBox="1"/>
          <p:nvPr/>
        </p:nvSpPr>
        <p:spPr>
          <a:xfrm>
            <a:off x="4407950" y="313450"/>
            <a:ext cx="4547700" cy="471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400"/>
          </a:p>
          <a:p>
            <a:pPr indent="0" lvl="0" marL="0" rtl="0" algn="l">
              <a:spcBef>
                <a:spcPts val="0"/>
              </a:spcBef>
              <a:spcAft>
                <a:spcPts val="0"/>
              </a:spcAft>
              <a:buClr>
                <a:schemeClr val="dk1"/>
              </a:buClr>
              <a:buSzPts val="1100"/>
              <a:buFont typeface="Arial"/>
              <a:buNone/>
            </a:pPr>
            <a:r>
              <a:rPr b="1" lang="fr" sz="2400">
                <a:solidFill>
                  <a:schemeClr val="dk1"/>
                </a:solidFill>
              </a:rPr>
              <a:t>Sites de pèlerinage :</a:t>
            </a:r>
            <a:br>
              <a:rPr lang="fr" sz="2400">
                <a:solidFill>
                  <a:schemeClr val="dk1"/>
                </a:solidFill>
              </a:rPr>
            </a:br>
            <a:r>
              <a:rPr lang="fr" sz="2400">
                <a:solidFill>
                  <a:schemeClr val="dk1"/>
                </a:solidFill>
              </a:rPr>
              <a:t>Aujourd’hui, la ville de Nazareth est très peuplée. On y retrouve entre autres plusieurs églises qui commémorent l’Annonciation (annonce de l’ange faite à Marie). Une d’entre elles est la Basilique de l’Annonciation (église catholique).</a:t>
            </a:r>
            <a:endParaRPr sz="2400"/>
          </a:p>
          <a:p>
            <a:pPr indent="0" lvl="0" marL="0" rtl="0" algn="l">
              <a:spcBef>
                <a:spcPts val="0"/>
              </a:spcBef>
              <a:spcAft>
                <a:spcPts val="0"/>
              </a:spcAft>
              <a:buNone/>
            </a:pPr>
            <a:r>
              <a:t/>
            </a:r>
            <a:endParaRPr/>
          </a:p>
          <a:p>
            <a:pPr indent="0" lvl="0" marL="0" rtl="0" algn="l">
              <a:spcBef>
                <a:spcPts val="0"/>
              </a:spcBef>
              <a:spcAft>
                <a:spcPts val="0"/>
              </a:spcAft>
              <a:buNone/>
            </a:pPr>
            <a:r>
              <a:t/>
            </a:r>
            <a:endParaRPr sz="8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72" name="Google Shape;272;p46"/>
          <p:cNvSpPr txBox="1"/>
          <p:nvPr/>
        </p:nvSpPr>
        <p:spPr>
          <a:xfrm>
            <a:off x="241850" y="4095450"/>
            <a:ext cx="4450200" cy="7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 sz="800">
                <a:solidFill>
                  <a:srgbClr val="FFFFFF"/>
                </a:solidFill>
              </a:rPr>
              <a:t>Sources :</a:t>
            </a:r>
            <a:br>
              <a:rPr lang="fr" sz="800">
                <a:solidFill>
                  <a:srgbClr val="FFFFFF"/>
                </a:solidFill>
              </a:rPr>
            </a:br>
            <a:r>
              <a:rPr lang="fr" sz="800" u="sng">
                <a:solidFill>
                  <a:srgbClr val="FFFFFF"/>
                </a:solidFill>
                <a:hlinkClick r:id="rId4">
                  <a:extLst>
                    <a:ext uri="{A12FA001-AC4F-418D-AE19-62706E023703}">
                      <ahyp:hlinkClr val="tx"/>
                    </a:ext>
                  </a:extLst>
                </a:hlinkClick>
              </a:rPr>
              <a:t>https://www.britannica.com/place/Nazareth-Israel</a:t>
            </a:r>
            <a:br>
              <a:rPr lang="fr" sz="800">
                <a:solidFill>
                  <a:srgbClr val="FFFFFF"/>
                </a:solidFill>
              </a:rPr>
            </a:br>
            <a:r>
              <a:rPr lang="fr" sz="800" u="sng">
                <a:solidFill>
                  <a:srgbClr val="FFFFFF"/>
                </a:solidFill>
                <a:hlinkClick r:id="rId5">
                  <a:extLst>
                    <a:ext uri="{A12FA001-AC4F-418D-AE19-62706E023703}">
                      <ahyp:hlinkClr val="tx"/>
                    </a:ext>
                  </a:extLst>
                </a:hlinkClick>
              </a:rPr>
              <a:t>https://fr.wikipedia.org/wiki/Nazareth</a:t>
            </a:r>
            <a:br>
              <a:rPr lang="fr" sz="800">
                <a:solidFill>
                  <a:srgbClr val="FFFFFF"/>
                </a:solidFill>
              </a:rPr>
            </a:br>
            <a:r>
              <a:rPr lang="fr" sz="800" u="sng">
                <a:solidFill>
                  <a:srgbClr val="FFFFFF"/>
                </a:solidFill>
                <a:hlinkClick r:id="rId6">
                  <a:extLst>
                    <a:ext uri="{A12FA001-AC4F-418D-AE19-62706E023703}">
                      <ahyp:hlinkClr val="tx"/>
                    </a:ext>
                  </a:extLst>
                </a:hlinkClick>
              </a:rPr>
              <a:t>https://en.wikipedia.org/wiki/Greek_Orthodox_Church_of_the_Annunciation</a:t>
            </a:r>
            <a:endParaRPr>
              <a:solidFill>
                <a:srgbClr val="FFFF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76" name="Shape 276"/>
        <p:cNvGrpSpPr/>
        <p:nvPr/>
      </p:nvGrpSpPr>
      <p:grpSpPr>
        <a:xfrm>
          <a:off x="0" y="0"/>
          <a:ext cx="0" cy="0"/>
          <a:chOff x="0" y="0"/>
          <a:chExt cx="0" cy="0"/>
        </a:xfrm>
      </p:grpSpPr>
      <p:sp>
        <p:nvSpPr>
          <p:cNvPr id="277" name="Google Shape;277;p47"/>
          <p:cNvSpPr txBox="1"/>
          <p:nvPr>
            <p:ph type="ctrTitle"/>
          </p:nvPr>
        </p:nvSpPr>
        <p:spPr>
          <a:xfrm>
            <a:off x="3207063" y="378175"/>
            <a:ext cx="2645700" cy="803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br>
              <a:rPr lang="fr" sz="4700"/>
            </a:br>
            <a:r>
              <a:rPr lang="fr" sz="4700"/>
              <a:t>Nazareth</a:t>
            </a:r>
            <a:endParaRPr sz="4700"/>
          </a:p>
        </p:txBody>
      </p:sp>
      <p:pic>
        <p:nvPicPr>
          <p:cNvPr id="278" name="Google Shape;278;p47"/>
          <p:cNvPicPr preferRelativeResize="0"/>
          <p:nvPr/>
        </p:nvPicPr>
        <p:blipFill>
          <a:blip r:embed="rId3">
            <a:alphaModFix/>
          </a:blip>
          <a:stretch>
            <a:fillRect/>
          </a:stretch>
        </p:blipFill>
        <p:spPr>
          <a:xfrm>
            <a:off x="152400" y="1181575"/>
            <a:ext cx="3907000" cy="3060375"/>
          </a:xfrm>
          <a:prstGeom prst="rect">
            <a:avLst/>
          </a:prstGeom>
          <a:noFill/>
          <a:ln cap="flat" cmpd="sng" w="76200">
            <a:solidFill>
              <a:srgbClr val="FFFFFF"/>
            </a:solidFill>
            <a:prstDash val="solid"/>
            <a:round/>
            <a:headEnd len="sm" w="sm" type="none"/>
            <a:tailEnd len="sm" w="sm" type="none"/>
          </a:ln>
        </p:spPr>
      </p:pic>
      <p:pic>
        <p:nvPicPr>
          <p:cNvPr id="279" name="Google Shape;279;p47"/>
          <p:cNvPicPr preferRelativeResize="0"/>
          <p:nvPr/>
        </p:nvPicPr>
        <p:blipFill>
          <a:blip r:embed="rId4">
            <a:alphaModFix/>
          </a:blip>
          <a:stretch>
            <a:fillRect/>
          </a:stretch>
        </p:blipFill>
        <p:spPr>
          <a:xfrm>
            <a:off x="4733238" y="1181575"/>
            <a:ext cx="4080512" cy="3060375"/>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599"/>
        </a:solidFill>
      </p:bgPr>
    </p:bg>
    <p:spTree>
      <p:nvGrpSpPr>
        <p:cNvPr id="283" name="Shape 283"/>
        <p:cNvGrpSpPr/>
        <p:nvPr/>
      </p:nvGrpSpPr>
      <p:grpSpPr>
        <a:xfrm>
          <a:off x="0" y="0"/>
          <a:ext cx="0" cy="0"/>
          <a:chOff x="0" y="0"/>
          <a:chExt cx="0" cy="0"/>
        </a:xfrm>
      </p:grpSpPr>
      <p:pic>
        <p:nvPicPr>
          <p:cNvPr id="284" name="Google Shape;284;p48"/>
          <p:cNvPicPr preferRelativeResize="0"/>
          <p:nvPr/>
        </p:nvPicPr>
        <p:blipFill>
          <a:blip r:embed="rId3">
            <a:alphaModFix/>
          </a:blip>
          <a:stretch>
            <a:fillRect/>
          </a:stretch>
        </p:blipFill>
        <p:spPr>
          <a:xfrm>
            <a:off x="1403600" y="248000"/>
            <a:ext cx="6196648" cy="4647500"/>
          </a:xfrm>
          <a:prstGeom prst="rect">
            <a:avLst/>
          </a:prstGeom>
          <a:noFill/>
          <a:ln>
            <a:noFill/>
          </a:ln>
        </p:spPr>
      </p:pic>
      <p:sp>
        <p:nvSpPr>
          <p:cNvPr id="285" name="Google Shape;285;p48"/>
          <p:cNvSpPr txBox="1"/>
          <p:nvPr/>
        </p:nvSpPr>
        <p:spPr>
          <a:xfrm>
            <a:off x="2317450" y="4331200"/>
            <a:ext cx="4740300" cy="56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3000"/>
              <a:t>Une ruine à Nazareth</a:t>
            </a:r>
            <a:endParaRPr sz="30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9" name="Shape 289"/>
        <p:cNvGrpSpPr/>
        <p:nvPr/>
      </p:nvGrpSpPr>
      <p:grpSpPr>
        <a:xfrm>
          <a:off x="0" y="0"/>
          <a:ext cx="0" cy="0"/>
          <a:chOff x="0" y="0"/>
          <a:chExt cx="0" cy="0"/>
        </a:xfrm>
      </p:grpSpPr>
      <p:sp>
        <p:nvSpPr>
          <p:cNvPr id="290" name="Google Shape;290;p49"/>
          <p:cNvSpPr txBox="1"/>
          <p:nvPr>
            <p:ph type="ctrTitle"/>
          </p:nvPr>
        </p:nvSpPr>
        <p:spPr>
          <a:xfrm>
            <a:off x="1191588" y="0"/>
            <a:ext cx="2645700" cy="803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br>
              <a:rPr lang="fr" sz="4700"/>
            </a:br>
            <a:r>
              <a:rPr lang="fr" sz="4700">
                <a:solidFill>
                  <a:srgbClr val="666666"/>
                </a:solidFill>
              </a:rPr>
              <a:t>Nazareth</a:t>
            </a:r>
            <a:endParaRPr sz="4700">
              <a:solidFill>
                <a:srgbClr val="666666"/>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4" name="Shape 294"/>
        <p:cNvGrpSpPr/>
        <p:nvPr/>
      </p:nvGrpSpPr>
      <p:grpSpPr>
        <a:xfrm>
          <a:off x="0" y="0"/>
          <a:ext cx="0" cy="0"/>
          <a:chOff x="0" y="0"/>
          <a:chExt cx="0" cy="0"/>
        </a:xfrm>
      </p:grpSpPr>
      <p:sp>
        <p:nvSpPr>
          <p:cNvPr id="295" name="Google Shape;295;p50"/>
          <p:cNvSpPr txBox="1"/>
          <p:nvPr>
            <p:ph type="ctrTitle"/>
          </p:nvPr>
        </p:nvSpPr>
        <p:spPr>
          <a:xfrm>
            <a:off x="0" y="1947525"/>
            <a:ext cx="3563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Semaine 5</a:t>
            </a:r>
            <a:endParaRPr b="1" sz="5100">
              <a:solidFill>
                <a:srgbClr val="FFFF00"/>
              </a:solidFill>
            </a:endParaRPr>
          </a:p>
          <a:p>
            <a:pPr indent="0" lvl="0" marL="0" rtl="0" algn="ctr">
              <a:spcBef>
                <a:spcPts val="0"/>
              </a:spcBef>
              <a:spcAft>
                <a:spcPts val="0"/>
              </a:spcAft>
              <a:buNone/>
            </a:pPr>
            <a:r>
              <a:rPr b="1" lang="fr" sz="3600">
                <a:solidFill>
                  <a:srgbClr val="FFFF00"/>
                </a:solidFill>
              </a:rPr>
              <a:t>Dimanche des rameaux</a:t>
            </a:r>
            <a:endParaRPr b="1" sz="3600">
              <a:solidFill>
                <a:srgbClr val="FFFF00"/>
              </a:solidFill>
            </a:endParaRPr>
          </a:p>
        </p:txBody>
      </p:sp>
      <p:sp>
        <p:nvSpPr>
          <p:cNvPr id="296" name="Google Shape;296;p50"/>
          <p:cNvSpPr txBox="1"/>
          <p:nvPr>
            <p:ph idx="1" type="subTitle"/>
          </p:nvPr>
        </p:nvSpPr>
        <p:spPr>
          <a:xfrm>
            <a:off x="90550"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        Jérusalem</a:t>
            </a:r>
            <a:br>
              <a:rPr lang="fr">
                <a:solidFill>
                  <a:srgbClr val="FFFFFF"/>
                </a:solidFill>
              </a:rPr>
            </a:br>
            <a:endParaRPr>
              <a:solidFill>
                <a:srgbClr val="FFFFFF"/>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0" name="Shape 300"/>
        <p:cNvGrpSpPr/>
        <p:nvPr/>
      </p:nvGrpSpPr>
      <p:grpSpPr>
        <a:xfrm>
          <a:off x="0" y="0"/>
          <a:ext cx="0" cy="0"/>
          <a:chOff x="0" y="0"/>
          <a:chExt cx="0" cy="0"/>
        </a:xfrm>
      </p:grpSpPr>
      <p:sp>
        <p:nvSpPr>
          <p:cNvPr id="301" name="Google Shape;301;p51"/>
          <p:cNvSpPr txBox="1"/>
          <p:nvPr>
            <p:ph type="ctrTitle"/>
          </p:nvPr>
        </p:nvSpPr>
        <p:spPr>
          <a:xfrm>
            <a:off x="568050" y="409225"/>
            <a:ext cx="80079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4200"/>
              <a:t>Dimanche des Rameaux :</a:t>
            </a:r>
            <a:br>
              <a:rPr lang="fr" sz="4200"/>
            </a:br>
            <a:r>
              <a:rPr lang="fr" sz="4200"/>
              <a:t>Jérusalem</a:t>
            </a:r>
            <a:endParaRPr sz="420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5" name="Shape 305"/>
        <p:cNvGrpSpPr/>
        <p:nvPr/>
      </p:nvGrpSpPr>
      <p:grpSpPr>
        <a:xfrm>
          <a:off x="0" y="0"/>
          <a:ext cx="0" cy="0"/>
          <a:chOff x="0" y="0"/>
          <a:chExt cx="0" cy="0"/>
        </a:xfrm>
      </p:grpSpPr>
      <p:sp>
        <p:nvSpPr>
          <p:cNvPr id="306" name="Google Shape;306;p52"/>
          <p:cNvSpPr txBox="1"/>
          <p:nvPr/>
        </p:nvSpPr>
        <p:spPr>
          <a:xfrm>
            <a:off x="4982975" y="1437000"/>
            <a:ext cx="3892500" cy="2905800"/>
          </a:xfrm>
          <a:prstGeom prst="rect">
            <a:avLst/>
          </a:prstGeom>
          <a:solidFill>
            <a:srgbClr val="FFFFFF">
              <a:alpha val="55140"/>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2100">
                <a:solidFill>
                  <a:schemeClr val="dk1"/>
                </a:solidFill>
              </a:rPr>
              <a:t>Situation géographique :</a:t>
            </a:r>
            <a:endParaRPr b="1" sz="2100">
              <a:solidFill>
                <a:schemeClr val="dk1"/>
              </a:solidFill>
            </a:endParaRPr>
          </a:p>
          <a:p>
            <a:pPr indent="0" lvl="0" marL="0" rtl="0" algn="l">
              <a:spcBef>
                <a:spcPts val="0"/>
              </a:spcBef>
              <a:spcAft>
                <a:spcPts val="0"/>
              </a:spcAft>
              <a:buNone/>
            </a:pPr>
            <a:r>
              <a:rPr lang="fr" sz="2100">
                <a:solidFill>
                  <a:schemeClr val="dk1"/>
                </a:solidFill>
              </a:rPr>
              <a:t>Jérusalem est la capitale d’Israël située entre la Méditerranée et la Mer morte. La vieille ville de Jérusalem est entourée d’un mur de 4018 mètres. Jérusalem s’élève au coeur des monts de Judée.</a:t>
            </a:r>
            <a:endParaRPr sz="2100">
              <a:solidFill>
                <a:schemeClr val="dk1"/>
              </a:solidFill>
            </a:endParaRPr>
          </a:p>
          <a:p>
            <a:pPr indent="0" lvl="0" marL="0" rtl="0" algn="l">
              <a:spcBef>
                <a:spcPts val="0"/>
              </a:spcBef>
              <a:spcAft>
                <a:spcPts val="0"/>
              </a:spcAft>
              <a:buNone/>
            </a:pPr>
            <a:r>
              <a:t/>
            </a:r>
            <a:endParaRPr sz="900">
              <a:solidFill>
                <a:schemeClr val="dk1"/>
              </a:solidFill>
            </a:endParaRPr>
          </a:p>
          <a:p>
            <a:pPr indent="0" lvl="0" marL="0" rtl="0" algn="l">
              <a:spcBef>
                <a:spcPts val="0"/>
              </a:spcBef>
              <a:spcAft>
                <a:spcPts val="0"/>
              </a:spcAft>
              <a:buNone/>
            </a:pPr>
            <a:r>
              <a:t/>
            </a:r>
            <a:endParaRPr sz="500"/>
          </a:p>
        </p:txBody>
      </p:sp>
      <p:pic>
        <p:nvPicPr>
          <p:cNvPr id="307" name="Google Shape;307;p52"/>
          <p:cNvPicPr preferRelativeResize="0"/>
          <p:nvPr/>
        </p:nvPicPr>
        <p:blipFill>
          <a:blip r:embed="rId4">
            <a:alphaModFix/>
          </a:blip>
          <a:stretch>
            <a:fillRect/>
          </a:stretch>
        </p:blipFill>
        <p:spPr>
          <a:xfrm>
            <a:off x="1524000" y="1931700"/>
            <a:ext cx="3048000" cy="2286000"/>
          </a:xfrm>
          <a:prstGeom prst="rect">
            <a:avLst/>
          </a:prstGeom>
          <a:noFill/>
          <a:ln cap="flat" cmpd="sng" w="38100">
            <a:solidFill>
              <a:srgbClr val="FFFFFF"/>
            </a:solidFill>
            <a:prstDash val="solid"/>
            <a:round/>
            <a:headEnd len="sm" w="sm" type="none"/>
            <a:tailEnd len="sm" w="sm" type="none"/>
          </a:ln>
        </p:spPr>
      </p:pic>
      <p:sp>
        <p:nvSpPr>
          <p:cNvPr id="308" name="Google Shape;308;p52"/>
          <p:cNvSpPr txBox="1"/>
          <p:nvPr>
            <p:ph type="ctrTitle"/>
          </p:nvPr>
        </p:nvSpPr>
        <p:spPr>
          <a:xfrm>
            <a:off x="0" y="187850"/>
            <a:ext cx="63294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900"/>
              <a:t>Dimanche des Rameaux :</a:t>
            </a:r>
            <a:br>
              <a:rPr lang="fr" sz="3900"/>
            </a:br>
            <a:r>
              <a:rPr lang="fr" sz="3900"/>
              <a:t>Jérusalem</a:t>
            </a:r>
            <a:endParaRPr sz="39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2" name="Shape 312"/>
        <p:cNvGrpSpPr/>
        <p:nvPr/>
      </p:nvGrpSpPr>
      <p:grpSpPr>
        <a:xfrm>
          <a:off x="0" y="0"/>
          <a:ext cx="0" cy="0"/>
          <a:chOff x="0" y="0"/>
          <a:chExt cx="0" cy="0"/>
        </a:xfrm>
      </p:grpSpPr>
      <p:sp>
        <p:nvSpPr>
          <p:cNvPr id="313" name="Google Shape;313;p53"/>
          <p:cNvSpPr txBox="1"/>
          <p:nvPr>
            <p:ph type="ctrTitle"/>
          </p:nvPr>
        </p:nvSpPr>
        <p:spPr>
          <a:xfrm>
            <a:off x="0" y="187850"/>
            <a:ext cx="63294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900"/>
              <a:t>Dimanche des Rameaux :</a:t>
            </a:r>
            <a:br>
              <a:rPr lang="fr" sz="3900"/>
            </a:br>
            <a:r>
              <a:rPr lang="fr" sz="3900"/>
              <a:t>Jérusalem</a:t>
            </a:r>
            <a:endParaRPr sz="3900"/>
          </a:p>
        </p:txBody>
      </p:sp>
      <p:sp>
        <p:nvSpPr>
          <p:cNvPr id="314" name="Google Shape;314;p53"/>
          <p:cNvSpPr txBox="1"/>
          <p:nvPr/>
        </p:nvSpPr>
        <p:spPr>
          <a:xfrm>
            <a:off x="5035900" y="1291650"/>
            <a:ext cx="3892500" cy="3566100"/>
          </a:xfrm>
          <a:prstGeom prst="rect">
            <a:avLst/>
          </a:prstGeom>
          <a:solidFill>
            <a:srgbClr val="FFFFFF">
              <a:alpha val="32970"/>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2100">
                <a:solidFill>
                  <a:schemeClr val="dk1"/>
                </a:solidFill>
              </a:rPr>
              <a:t>Dans l’histoire de Jésus :</a:t>
            </a:r>
            <a:endParaRPr b="1" sz="2100">
              <a:solidFill>
                <a:schemeClr val="dk1"/>
              </a:solidFill>
            </a:endParaRPr>
          </a:p>
          <a:p>
            <a:pPr indent="0" lvl="0" marL="0" rtl="0" algn="l">
              <a:spcBef>
                <a:spcPts val="0"/>
              </a:spcBef>
              <a:spcAft>
                <a:spcPts val="0"/>
              </a:spcAft>
              <a:buNone/>
            </a:pPr>
            <a:r>
              <a:rPr lang="fr" sz="2100">
                <a:solidFill>
                  <a:srgbClr val="222222"/>
                </a:solidFill>
              </a:rPr>
              <a:t>Jérusalem est le lieu de plusieurs événements importants dans la vie de Jésus. Jésus a été amené au Temple à Jérusalem. Il y a prêché et </a:t>
            </a:r>
            <a:r>
              <a:rPr lang="fr" sz="2100">
                <a:solidFill>
                  <a:srgbClr val="222222"/>
                </a:solidFill>
              </a:rPr>
              <a:t>guérit</a:t>
            </a:r>
            <a:r>
              <a:rPr lang="fr" sz="2100">
                <a:solidFill>
                  <a:srgbClr val="222222"/>
                </a:solidFill>
              </a:rPr>
              <a:t> plusieurs personnes. C’est aussi à Jérusalem où Jésus a été crucifié et a été enseveli.</a:t>
            </a:r>
            <a:br>
              <a:rPr lang="fr" sz="1100">
                <a:solidFill>
                  <a:schemeClr val="dk1"/>
                </a:solidFill>
              </a:rPr>
            </a:br>
            <a:endParaRPr sz="1100">
              <a:solidFill>
                <a:schemeClr val="dk1"/>
              </a:solidFill>
            </a:endParaRPr>
          </a:p>
          <a:p>
            <a:pPr indent="0" lvl="0" marL="0" rtl="0" algn="l">
              <a:spcBef>
                <a:spcPts val="0"/>
              </a:spcBef>
              <a:spcAft>
                <a:spcPts val="0"/>
              </a:spcAft>
              <a:buNone/>
            </a:pPr>
            <a:r>
              <a:t/>
            </a:r>
            <a:endParaRPr sz="500"/>
          </a:p>
        </p:txBody>
      </p:sp>
      <p:pic>
        <p:nvPicPr>
          <p:cNvPr id="315" name="Google Shape;315;p53"/>
          <p:cNvPicPr preferRelativeResize="0"/>
          <p:nvPr/>
        </p:nvPicPr>
        <p:blipFill>
          <a:blip r:embed="rId4">
            <a:alphaModFix/>
          </a:blip>
          <a:stretch>
            <a:fillRect/>
          </a:stretch>
        </p:blipFill>
        <p:spPr>
          <a:xfrm>
            <a:off x="1524000" y="1931700"/>
            <a:ext cx="3048000" cy="2286000"/>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9" name="Shape 319"/>
        <p:cNvGrpSpPr/>
        <p:nvPr/>
      </p:nvGrpSpPr>
      <p:grpSpPr>
        <a:xfrm>
          <a:off x="0" y="0"/>
          <a:ext cx="0" cy="0"/>
          <a:chOff x="0" y="0"/>
          <a:chExt cx="0" cy="0"/>
        </a:xfrm>
      </p:grpSpPr>
      <p:sp>
        <p:nvSpPr>
          <p:cNvPr id="320" name="Google Shape;320;p54"/>
          <p:cNvSpPr txBox="1"/>
          <p:nvPr/>
        </p:nvSpPr>
        <p:spPr>
          <a:xfrm>
            <a:off x="4865100" y="1555375"/>
            <a:ext cx="3892500" cy="3033600"/>
          </a:xfrm>
          <a:prstGeom prst="rect">
            <a:avLst/>
          </a:prstGeom>
          <a:solidFill>
            <a:srgbClr val="FFFFFF">
              <a:alpha val="55140"/>
            </a:srgbClr>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2200">
                <a:solidFill>
                  <a:schemeClr val="dk1"/>
                </a:solidFill>
              </a:rPr>
              <a:t>Sites de pèlerinage :</a:t>
            </a:r>
            <a:br>
              <a:rPr lang="fr" sz="2200">
                <a:solidFill>
                  <a:schemeClr val="dk1"/>
                </a:solidFill>
              </a:rPr>
            </a:br>
            <a:r>
              <a:rPr lang="fr" sz="2200">
                <a:solidFill>
                  <a:schemeClr val="dk1"/>
                </a:solidFill>
              </a:rPr>
              <a:t>Jérusalem est considérée une ville sainte. </a:t>
            </a:r>
            <a:r>
              <a:rPr lang="fr" sz="2200">
                <a:solidFill>
                  <a:srgbClr val="222222"/>
                </a:solidFill>
              </a:rPr>
              <a:t>Jérusalem est un site de pèlerinage important, non seulement pour les chrétiens et chrétiennes, mais aussi pour les musulmans et les Juifs. </a:t>
            </a:r>
            <a:endParaRPr sz="2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600"/>
          </a:p>
        </p:txBody>
      </p:sp>
      <p:sp>
        <p:nvSpPr>
          <p:cNvPr id="321" name="Google Shape;321;p54"/>
          <p:cNvSpPr txBox="1"/>
          <p:nvPr/>
        </p:nvSpPr>
        <p:spPr>
          <a:xfrm>
            <a:off x="515950" y="4224425"/>
            <a:ext cx="3626700" cy="718800"/>
          </a:xfrm>
          <a:prstGeom prst="rect">
            <a:avLst/>
          </a:prstGeom>
          <a:solidFill>
            <a:srgbClr val="FFFFFF">
              <a:alpha val="55140"/>
            </a:srgbClr>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 sz="800">
                <a:solidFill>
                  <a:schemeClr val="dk1"/>
                </a:solidFill>
              </a:rPr>
              <a:t>Sources :</a:t>
            </a:r>
            <a:br>
              <a:rPr lang="fr" sz="800">
                <a:solidFill>
                  <a:schemeClr val="dk1"/>
                </a:solidFill>
              </a:rPr>
            </a:br>
            <a:r>
              <a:rPr lang="fr" sz="800" u="sng">
                <a:solidFill>
                  <a:schemeClr val="accent5"/>
                </a:solidFill>
                <a:hlinkClick r:id="rId4">
                  <a:extLst>
                    <a:ext uri="{A12FA001-AC4F-418D-AE19-62706E023703}">
                      <ahyp:hlinkClr val="tx"/>
                    </a:ext>
                  </a:extLst>
                </a:hlinkClick>
              </a:rPr>
              <a:t>https://www.larousse.fr/encyclopedie/ville/J%C3%A9rusalem/125871</a:t>
            </a:r>
            <a:br>
              <a:rPr lang="fr" sz="800">
                <a:solidFill>
                  <a:schemeClr val="dk1"/>
                </a:solidFill>
              </a:rPr>
            </a:br>
            <a:r>
              <a:rPr lang="fr" sz="800" u="sng">
                <a:solidFill>
                  <a:schemeClr val="accent5"/>
                </a:solidFill>
                <a:hlinkClick r:id="rId5">
                  <a:extLst>
                    <a:ext uri="{A12FA001-AC4F-418D-AE19-62706E023703}">
                      <ahyp:hlinkClr val="tx"/>
                    </a:ext>
                  </a:extLst>
                </a:hlinkClick>
              </a:rPr>
              <a:t>https://en.wikipedia.org/wiki/Jerusalem</a:t>
            </a:r>
            <a:br>
              <a:rPr lang="fr" sz="800">
                <a:solidFill>
                  <a:schemeClr val="dk1"/>
                </a:solidFill>
              </a:rPr>
            </a:br>
            <a:r>
              <a:rPr lang="fr" sz="800" u="sng">
                <a:solidFill>
                  <a:schemeClr val="accent5"/>
                </a:solidFill>
                <a:hlinkClick r:id="rId6">
                  <a:extLst>
                    <a:ext uri="{A12FA001-AC4F-418D-AE19-62706E023703}">
                      <ahyp:hlinkClr val="tx"/>
                    </a:ext>
                  </a:extLst>
                </a:hlinkClick>
              </a:rPr>
              <a:t>https://www.universalis.fr/encyclopedie/jerusalem/</a:t>
            </a:r>
            <a:endParaRPr sz="800">
              <a:solidFill>
                <a:schemeClr val="dk1"/>
              </a:solidFill>
            </a:endParaRPr>
          </a:p>
          <a:p>
            <a:pPr indent="0" lvl="0" marL="0" rtl="0" algn="l">
              <a:spcBef>
                <a:spcPts val="0"/>
              </a:spcBef>
              <a:spcAft>
                <a:spcPts val="0"/>
              </a:spcAft>
              <a:buNone/>
            </a:pPr>
            <a:r>
              <a:t/>
            </a:r>
            <a:endParaRPr/>
          </a:p>
        </p:txBody>
      </p:sp>
      <p:sp>
        <p:nvSpPr>
          <p:cNvPr id="322" name="Google Shape;322;p54"/>
          <p:cNvSpPr txBox="1"/>
          <p:nvPr>
            <p:ph type="ctrTitle"/>
          </p:nvPr>
        </p:nvSpPr>
        <p:spPr>
          <a:xfrm>
            <a:off x="0" y="187850"/>
            <a:ext cx="63294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900"/>
              <a:t>Dimanche des Rameaux :</a:t>
            </a:r>
            <a:br>
              <a:rPr lang="fr" sz="3900"/>
            </a:br>
            <a:r>
              <a:rPr lang="fr" sz="3900"/>
              <a:t>Jérusalem</a:t>
            </a:r>
            <a:endParaRPr sz="39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26" name="Shape 326"/>
        <p:cNvGrpSpPr/>
        <p:nvPr/>
      </p:nvGrpSpPr>
      <p:grpSpPr>
        <a:xfrm>
          <a:off x="0" y="0"/>
          <a:ext cx="0" cy="0"/>
          <a:chOff x="0" y="0"/>
          <a:chExt cx="0" cy="0"/>
        </a:xfrm>
      </p:grpSpPr>
      <p:pic>
        <p:nvPicPr>
          <p:cNvPr id="327" name="Google Shape;327;p55"/>
          <p:cNvPicPr preferRelativeResize="0"/>
          <p:nvPr/>
        </p:nvPicPr>
        <p:blipFill>
          <a:blip r:embed="rId4">
            <a:alphaModFix/>
          </a:blip>
          <a:stretch>
            <a:fillRect/>
          </a:stretch>
        </p:blipFill>
        <p:spPr>
          <a:xfrm>
            <a:off x="2585650" y="0"/>
            <a:ext cx="3857630" cy="5143498"/>
          </a:xfrm>
          <a:prstGeom prst="rect">
            <a:avLst/>
          </a:prstGeom>
          <a:noFill/>
          <a:ln>
            <a:noFill/>
          </a:ln>
        </p:spPr>
      </p:pic>
      <p:sp>
        <p:nvSpPr>
          <p:cNvPr id="328" name="Google Shape;328;p55"/>
          <p:cNvSpPr txBox="1"/>
          <p:nvPr/>
        </p:nvSpPr>
        <p:spPr>
          <a:xfrm>
            <a:off x="2798500" y="196575"/>
            <a:ext cx="3172800" cy="1149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 sz="3000">
                <a:solidFill>
                  <a:srgbClr val="FFFFFF"/>
                </a:solidFill>
              </a:rPr>
              <a:t>Une ruelle </a:t>
            </a:r>
            <a:endParaRPr sz="3000">
              <a:solidFill>
                <a:srgbClr val="FFFFFF"/>
              </a:solidFill>
            </a:endParaRPr>
          </a:p>
          <a:p>
            <a:pPr indent="0" lvl="0" marL="0" rtl="0" algn="ctr">
              <a:spcBef>
                <a:spcPts val="0"/>
              </a:spcBef>
              <a:spcAft>
                <a:spcPts val="0"/>
              </a:spcAft>
              <a:buNone/>
            </a:pPr>
            <a:r>
              <a:rPr lang="fr" sz="3000">
                <a:solidFill>
                  <a:srgbClr val="FFFFFF"/>
                </a:solidFill>
              </a:rPr>
              <a:t>dans la ville</a:t>
            </a:r>
            <a:endParaRPr sz="3000">
              <a:solidFill>
                <a:srgbClr val="FFFFFF"/>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2" name="Shape 332"/>
        <p:cNvGrpSpPr/>
        <p:nvPr/>
      </p:nvGrpSpPr>
      <p:grpSpPr>
        <a:xfrm>
          <a:off x="0" y="0"/>
          <a:ext cx="0" cy="0"/>
          <a:chOff x="0" y="0"/>
          <a:chExt cx="0" cy="0"/>
        </a:xfrm>
      </p:grpSpPr>
      <p:pic>
        <p:nvPicPr>
          <p:cNvPr id="333" name="Google Shape;333;p56"/>
          <p:cNvPicPr preferRelativeResize="0"/>
          <p:nvPr/>
        </p:nvPicPr>
        <p:blipFill>
          <a:blip r:embed="rId4">
            <a:alphaModFix/>
          </a:blip>
          <a:stretch>
            <a:fillRect/>
          </a:stretch>
        </p:blipFill>
        <p:spPr>
          <a:xfrm>
            <a:off x="5279175" y="1"/>
            <a:ext cx="3857582" cy="5143498"/>
          </a:xfrm>
          <a:prstGeom prst="rect">
            <a:avLst/>
          </a:prstGeom>
          <a:noFill/>
          <a:ln>
            <a:noFill/>
          </a:ln>
        </p:spPr>
      </p:pic>
      <p:sp>
        <p:nvSpPr>
          <p:cNvPr id="334" name="Google Shape;334;p56"/>
          <p:cNvSpPr txBox="1"/>
          <p:nvPr/>
        </p:nvSpPr>
        <p:spPr>
          <a:xfrm>
            <a:off x="1077675" y="261950"/>
            <a:ext cx="3321600" cy="1539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 sz="3000"/>
              <a:t>Mur extérieur de la ville de Jérusalem</a:t>
            </a:r>
            <a:endParaRPr sz="3000"/>
          </a:p>
          <a:p>
            <a:pPr indent="0" lvl="0" marL="0" rtl="0" algn="ctr">
              <a:spcBef>
                <a:spcPts val="0"/>
              </a:spcBef>
              <a:spcAft>
                <a:spcPts val="0"/>
              </a:spcAft>
              <a:buNone/>
            </a:pPr>
            <a:r>
              <a:t/>
            </a:r>
            <a:endParaRPr sz="3000"/>
          </a:p>
          <a:p>
            <a:pPr indent="0" lvl="0" marL="0" rtl="0" algn="ctr">
              <a:spcBef>
                <a:spcPts val="0"/>
              </a:spcBef>
              <a:spcAft>
                <a:spcPts val="0"/>
              </a:spcAft>
              <a:buNone/>
            </a:pPr>
            <a:r>
              <a:t/>
            </a:r>
            <a:endParaRPr sz="3000"/>
          </a:p>
        </p:txBody>
      </p:sp>
      <p:sp>
        <p:nvSpPr>
          <p:cNvPr id="335" name="Google Shape;335;p56"/>
          <p:cNvSpPr txBox="1"/>
          <p:nvPr/>
        </p:nvSpPr>
        <p:spPr>
          <a:xfrm>
            <a:off x="5707963" y="261950"/>
            <a:ext cx="3000000" cy="106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 sz="3000">
                <a:solidFill>
                  <a:srgbClr val="FFFFFF"/>
                </a:solidFill>
              </a:rPr>
              <a:t>La tour de David.</a:t>
            </a:r>
            <a:endParaRPr>
              <a:solidFill>
                <a:srgbClr val="FFFFFF"/>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9" name="Shape 339"/>
        <p:cNvGrpSpPr/>
        <p:nvPr/>
      </p:nvGrpSpPr>
      <p:grpSpPr>
        <a:xfrm>
          <a:off x="0" y="0"/>
          <a:ext cx="0" cy="0"/>
          <a:chOff x="0" y="0"/>
          <a:chExt cx="0" cy="0"/>
        </a:xfrm>
      </p:grpSpPr>
      <p:sp>
        <p:nvSpPr>
          <p:cNvPr id="340" name="Google Shape;340;p57"/>
          <p:cNvSpPr txBox="1"/>
          <p:nvPr>
            <p:ph type="ctrTitle"/>
          </p:nvPr>
        </p:nvSpPr>
        <p:spPr>
          <a:xfrm>
            <a:off x="723775" y="470800"/>
            <a:ext cx="78384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t>Dimanche des Rameaux :</a:t>
            </a:r>
            <a:br>
              <a:rPr lang="fr"/>
            </a:br>
            <a:r>
              <a:rPr lang="fr"/>
              <a:t>Jérusalem</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44" name="Shape 344"/>
        <p:cNvGrpSpPr/>
        <p:nvPr/>
      </p:nvGrpSpPr>
      <p:grpSpPr>
        <a:xfrm>
          <a:off x="0" y="0"/>
          <a:ext cx="0" cy="0"/>
          <a:chOff x="0" y="0"/>
          <a:chExt cx="0" cy="0"/>
        </a:xfrm>
      </p:grpSpPr>
      <p:sp>
        <p:nvSpPr>
          <p:cNvPr id="345" name="Google Shape;345;p58"/>
          <p:cNvSpPr txBox="1"/>
          <p:nvPr>
            <p:ph type="ctrTitle"/>
          </p:nvPr>
        </p:nvSpPr>
        <p:spPr>
          <a:xfrm>
            <a:off x="0" y="1947525"/>
            <a:ext cx="3563400" cy="141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fr" sz="5100">
                <a:solidFill>
                  <a:srgbClr val="FFFF00"/>
                </a:solidFill>
              </a:rPr>
              <a:t>Semaine Sainte</a:t>
            </a:r>
            <a:endParaRPr b="1" sz="5100">
              <a:solidFill>
                <a:srgbClr val="FFFF00"/>
              </a:solidFill>
            </a:endParaRPr>
          </a:p>
        </p:txBody>
      </p:sp>
      <p:sp>
        <p:nvSpPr>
          <p:cNvPr id="346" name="Google Shape;346;p58"/>
          <p:cNvSpPr txBox="1"/>
          <p:nvPr>
            <p:ph idx="1" type="subTitle"/>
          </p:nvPr>
        </p:nvSpPr>
        <p:spPr>
          <a:xfrm>
            <a:off x="90550" y="3111750"/>
            <a:ext cx="3893100" cy="171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solidFill>
                  <a:srgbClr val="FFFFFF"/>
                </a:solidFill>
              </a:rPr>
              <a:t>         Golgotha</a:t>
            </a:r>
            <a:br>
              <a:rPr lang="fr">
                <a:solidFill>
                  <a:srgbClr val="FFFFFF"/>
                </a:solidFill>
              </a:rPr>
            </a:br>
            <a:endParaRPr>
              <a:solidFill>
                <a:srgbClr val="FFFFFF"/>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pic>
        <p:nvPicPr>
          <p:cNvPr id="351" name="Google Shape;351;p59"/>
          <p:cNvPicPr preferRelativeResize="0"/>
          <p:nvPr/>
        </p:nvPicPr>
        <p:blipFill>
          <a:blip r:embed="rId3">
            <a:alphaModFix/>
          </a:blip>
          <a:stretch>
            <a:fillRect/>
          </a:stretch>
        </p:blipFill>
        <p:spPr>
          <a:xfrm>
            <a:off x="0" y="0"/>
            <a:ext cx="9144000" cy="5143500"/>
          </a:xfrm>
          <a:prstGeom prst="rect">
            <a:avLst/>
          </a:prstGeom>
          <a:noFill/>
          <a:ln>
            <a:noFill/>
          </a:ln>
        </p:spPr>
      </p:pic>
      <p:sp>
        <p:nvSpPr>
          <p:cNvPr id="352" name="Google Shape;352;p59"/>
          <p:cNvSpPr txBox="1"/>
          <p:nvPr>
            <p:ph type="ctrTitle"/>
          </p:nvPr>
        </p:nvSpPr>
        <p:spPr>
          <a:xfrm>
            <a:off x="1071800" y="847600"/>
            <a:ext cx="5604900" cy="1584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a:solidFill>
                  <a:srgbClr val="FFFFFF"/>
                </a:solidFill>
              </a:rPr>
              <a:t>Semaine Sainte :</a:t>
            </a:r>
            <a:br>
              <a:rPr lang="fr">
                <a:solidFill>
                  <a:srgbClr val="FFFFFF"/>
                </a:solidFill>
              </a:rPr>
            </a:br>
            <a:r>
              <a:rPr lang="fr" sz="4500">
                <a:solidFill>
                  <a:srgbClr val="FFFFFF"/>
                </a:solidFill>
              </a:rPr>
              <a:t>Golgotha/Calvaire</a:t>
            </a:r>
            <a:br>
              <a:rPr lang="fr" sz="4500">
                <a:solidFill>
                  <a:srgbClr val="FFFFFF"/>
                </a:solidFill>
              </a:rPr>
            </a:br>
            <a:r>
              <a:rPr lang="fr" sz="4500">
                <a:solidFill>
                  <a:srgbClr val="FFFFFF"/>
                </a:solidFill>
              </a:rPr>
              <a:t>et le Saint-Sépulcre</a:t>
            </a:r>
            <a:endParaRPr sz="4500">
              <a:solidFill>
                <a:srgbClr val="FFFF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6" name="Shape 356"/>
        <p:cNvGrpSpPr/>
        <p:nvPr/>
      </p:nvGrpSpPr>
      <p:grpSpPr>
        <a:xfrm>
          <a:off x="0" y="0"/>
          <a:ext cx="0" cy="0"/>
          <a:chOff x="0" y="0"/>
          <a:chExt cx="0" cy="0"/>
        </a:xfrm>
      </p:grpSpPr>
      <p:sp>
        <p:nvSpPr>
          <p:cNvPr id="357" name="Google Shape;357;p60"/>
          <p:cNvSpPr txBox="1"/>
          <p:nvPr>
            <p:ph type="ctrTitle"/>
          </p:nvPr>
        </p:nvSpPr>
        <p:spPr>
          <a:xfrm>
            <a:off x="1769550" y="0"/>
            <a:ext cx="5604900" cy="1035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br>
              <a:rPr lang="fr">
                <a:solidFill>
                  <a:srgbClr val="FFFFFF"/>
                </a:solidFill>
              </a:rPr>
            </a:br>
            <a:r>
              <a:rPr lang="fr" sz="4500">
                <a:solidFill>
                  <a:srgbClr val="FFFFFF"/>
                </a:solidFill>
              </a:rPr>
              <a:t>Golgotha</a:t>
            </a:r>
            <a:endParaRPr sz="4500">
              <a:solidFill>
                <a:srgbClr val="FFFFFF"/>
              </a:solidFill>
            </a:endParaRPr>
          </a:p>
        </p:txBody>
      </p:sp>
      <p:sp>
        <p:nvSpPr>
          <p:cNvPr id="358" name="Google Shape;358;p60"/>
          <p:cNvSpPr txBox="1"/>
          <p:nvPr/>
        </p:nvSpPr>
        <p:spPr>
          <a:xfrm>
            <a:off x="1530000" y="1313875"/>
            <a:ext cx="6084000" cy="2736900"/>
          </a:xfrm>
          <a:prstGeom prst="rect">
            <a:avLst/>
          </a:prstGeom>
          <a:solidFill>
            <a:srgbClr val="FFFFFF">
              <a:alpha val="63239"/>
            </a:srgbClr>
          </a:solid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 sz="2400">
                <a:solidFill>
                  <a:schemeClr val="dk1"/>
                </a:solidFill>
              </a:rPr>
              <a:t>Situation géographique :</a:t>
            </a:r>
            <a:endParaRPr b="1" sz="2400">
              <a:solidFill>
                <a:schemeClr val="dk1"/>
              </a:solidFill>
            </a:endParaRPr>
          </a:p>
          <a:p>
            <a:pPr indent="0" lvl="0" marL="0" rtl="0" algn="l">
              <a:spcBef>
                <a:spcPts val="0"/>
              </a:spcBef>
              <a:spcAft>
                <a:spcPts val="0"/>
              </a:spcAft>
              <a:buClr>
                <a:schemeClr val="dk1"/>
              </a:buClr>
              <a:buSzPts val="1100"/>
              <a:buFont typeface="Arial"/>
              <a:buNone/>
            </a:pPr>
            <a:r>
              <a:rPr lang="fr" sz="2400">
                <a:solidFill>
                  <a:schemeClr val="dk1"/>
                </a:solidFill>
              </a:rPr>
              <a:t>Golgotha est le nom d’un mont dans la ville de Jérusalem. “Golgotha” vient de l’araméen (langue de Jésus et de ses disciplines) et signifie “crâne”. Golgotha est le nom d’une colline à Jérusalem qui aurait l’image de la face d’un crâne.</a:t>
            </a:r>
            <a:endParaRPr sz="24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2" name="Shape 362"/>
        <p:cNvGrpSpPr/>
        <p:nvPr/>
      </p:nvGrpSpPr>
      <p:grpSpPr>
        <a:xfrm>
          <a:off x="0" y="0"/>
          <a:ext cx="0" cy="0"/>
          <a:chOff x="0" y="0"/>
          <a:chExt cx="0" cy="0"/>
        </a:xfrm>
      </p:grpSpPr>
      <p:sp>
        <p:nvSpPr>
          <p:cNvPr id="363" name="Google Shape;363;p61"/>
          <p:cNvSpPr txBox="1"/>
          <p:nvPr>
            <p:ph type="ctrTitle"/>
          </p:nvPr>
        </p:nvSpPr>
        <p:spPr>
          <a:xfrm>
            <a:off x="1831150" y="1941425"/>
            <a:ext cx="5604900" cy="86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br>
              <a:rPr lang="fr">
                <a:solidFill>
                  <a:srgbClr val="FFFF00"/>
                </a:solidFill>
              </a:rPr>
            </a:br>
            <a:r>
              <a:rPr lang="fr" sz="4500">
                <a:solidFill>
                  <a:srgbClr val="FFFF00"/>
                </a:solidFill>
              </a:rPr>
              <a:t>Golgotha/Calvaire</a:t>
            </a:r>
            <a:endParaRPr sz="4500">
              <a:solidFill>
                <a:srgbClr val="FFFF00"/>
              </a:solidFill>
            </a:endParaRPr>
          </a:p>
        </p:txBody>
      </p:sp>
      <p:sp>
        <p:nvSpPr>
          <p:cNvPr id="364" name="Google Shape;364;p61"/>
          <p:cNvSpPr txBox="1"/>
          <p:nvPr/>
        </p:nvSpPr>
        <p:spPr>
          <a:xfrm>
            <a:off x="2009050" y="2806925"/>
            <a:ext cx="6084000" cy="180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fr" sz="2400">
                <a:solidFill>
                  <a:srgbClr val="FFFFFF"/>
                </a:solidFill>
              </a:rPr>
              <a:t>Dans l’histoire de Jésus :</a:t>
            </a:r>
            <a:endParaRPr b="1" sz="2400">
              <a:solidFill>
                <a:srgbClr val="FFFFFF"/>
              </a:solidFill>
            </a:endParaRPr>
          </a:p>
          <a:p>
            <a:pPr indent="0" lvl="0" marL="0" rtl="0" algn="l">
              <a:spcBef>
                <a:spcPts val="0"/>
              </a:spcBef>
              <a:spcAft>
                <a:spcPts val="0"/>
              </a:spcAft>
              <a:buNone/>
            </a:pPr>
            <a:r>
              <a:rPr lang="fr" sz="2400">
                <a:solidFill>
                  <a:srgbClr val="FFFFFF"/>
                </a:solidFill>
              </a:rPr>
              <a:t>Golgotha est le site où Jésus a été crucifié avant que son corps ne soit placé dans une grotte comme tombeau. Le mont Golgotha était aussi appelé “mont du Calvaire”.</a:t>
            </a:r>
            <a:endParaRPr b="1" sz="2400">
              <a:solidFill>
                <a:srgbClr val="FFFFFF"/>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8" name="Shape 368"/>
        <p:cNvGrpSpPr/>
        <p:nvPr/>
      </p:nvGrpSpPr>
      <p:grpSpPr>
        <a:xfrm>
          <a:off x="0" y="0"/>
          <a:ext cx="0" cy="0"/>
          <a:chOff x="0" y="0"/>
          <a:chExt cx="0" cy="0"/>
        </a:xfrm>
      </p:grpSpPr>
      <p:sp>
        <p:nvSpPr>
          <p:cNvPr id="369" name="Google Shape;369;p62"/>
          <p:cNvSpPr txBox="1"/>
          <p:nvPr>
            <p:ph type="ctrTitle"/>
          </p:nvPr>
        </p:nvSpPr>
        <p:spPr>
          <a:xfrm>
            <a:off x="2399800" y="383625"/>
            <a:ext cx="4730400" cy="570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2100">
                <a:solidFill>
                  <a:srgbClr val="FFFFFF"/>
                </a:solidFill>
              </a:rPr>
              <a:t>Voici des photos de la Via Dolorosa</a:t>
            </a:r>
            <a:endParaRPr sz="2100">
              <a:solidFill>
                <a:srgbClr val="FFFFFF"/>
              </a:solidFill>
            </a:endParaRPr>
          </a:p>
        </p:txBody>
      </p:sp>
      <p:pic>
        <p:nvPicPr>
          <p:cNvPr id="370" name="Google Shape;370;p62"/>
          <p:cNvPicPr preferRelativeResize="0"/>
          <p:nvPr/>
        </p:nvPicPr>
        <p:blipFill>
          <a:blip r:embed="rId4">
            <a:alphaModFix/>
          </a:blip>
          <a:stretch>
            <a:fillRect/>
          </a:stretch>
        </p:blipFill>
        <p:spPr>
          <a:xfrm>
            <a:off x="604700" y="1427300"/>
            <a:ext cx="4184621" cy="3138472"/>
          </a:xfrm>
          <a:prstGeom prst="rect">
            <a:avLst/>
          </a:prstGeom>
          <a:noFill/>
          <a:ln cap="flat" cmpd="sng" w="38100">
            <a:solidFill>
              <a:srgbClr val="FFFFFF"/>
            </a:solidFill>
            <a:prstDash val="solid"/>
            <a:round/>
            <a:headEnd len="sm" w="sm" type="none"/>
            <a:tailEnd len="sm" w="sm" type="none"/>
          </a:ln>
        </p:spPr>
      </p:pic>
      <p:sp>
        <p:nvSpPr>
          <p:cNvPr id="371" name="Google Shape;371;p62"/>
          <p:cNvSpPr txBox="1"/>
          <p:nvPr/>
        </p:nvSpPr>
        <p:spPr>
          <a:xfrm>
            <a:off x="2653500" y="0"/>
            <a:ext cx="3837000" cy="57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fr" sz="2400">
                <a:solidFill>
                  <a:srgbClr val="FFFFFF"/>
                </a:solidFill>
              </a:rPr>
              <a:t>Le chemin de la croix</a:t>
            </a:r>
            <a:endParaRPr b="1" sz="2400">
              <a:solidFill>
                <a:srgbClr val="FFFFFF"/>
              </a:solidFill>
            </a:endParaRPr>
          </a:p>
        </p:txBody>
      </p:sp>
      <p:pic>
        <p:nvPicPr>
          <p:cNvPr id="372" name="Google Shape;372;p62"/>
          <p:cNvPicPr preferRelativeResize="0"/>
          <p:nvPr/>
        </p:nvPicPr>
        <p:blipFill>
          <a:blip r:embed="rId5">
            <a:alphaModFix/>
          </a:blip>
          <a:stretch>
            <a:fillRect/>
          </a:stretch>
        </p:blipFill>
        <p:spPr>
          <a:xfrm>
            <a:off x="5498750" y="1427300"/>
            <a:ext cx="3005051" cy="3138475"/>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6" name="Shape 376"/>
        <p:cNvGrpSpPr/>
        <p:nvPr/>
      </p:nvGrpSpPr>
      <p:grpSpPr>
        <a:xfrm>
          <a:off x="0" y="0"/>
          <a:ext cx="0" cy="0"/>
          <a:chOff x="0" y="0"/>
          <a:chExt cx="0" cy="0"/>
        </a:xfrm>
      </p:grpSpPr>
      <p:sp>
        <p:nvSpPr>
          <p:cNvPr id="377" name="Google Shape;377;p63"/>
          <p:cNvSpPr txBox="1"/>
          <p:nvPr>
            <p:ph type="ctrTitle"/>
          </p:nvPr>
        </p:nvSpPr>
        <p:spPr>
          <a:xfrm>
            <a:off x="2399800" y="383625"/>
            <a:ext cx="4730400" cy="570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2100">
                <a:solidFill>
                  <a:srgbClr val="FFFFFF"/>
                </a:solidFill>
              </a:rPr>
              <a:t>Voici des photos de la Via Dolorosa</a:t>
            </a:r>
            <a:endParaRPr sz="2100">
              <a:solidFill>
                <a:srgbClr val="FFFFFF"/>
              </a:solidFill>
            </a:endParaRPr>
          </a:p>
        </p:txBody>
      </p:sp>
      <p:sp>
        <p:nvSpPr>
          <p:cNvPr id="378" name="Google Shape;378;p63"/>
          <p:cNvSpPr txBox="1"/>
          <p:nvPr/>
        </p:nvSpPr>
        <p:spPr>
          <a:xfrm>
            <a:off x="2653500" y="0"/>
            <a:ext cx="3837000" cy="57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fr" sz="2400">
                <a:solidFill>
                  <a:srgbClr val="FFFFFF"/>
                </a:solidFill>
              </a:rPr>
              <a:t>Le chemin de la croix</a:t>
            </a:r>
            <a:endParaRPr b="1" sz="2400">
              <a:solidFill>
                <a:srgbClr val="FFFFFF"/>
              </a:solidFill>
            </a:endParaRPr>
          </a:p>
        </p:txBody>
      </p:sp>
      <p:pic>
        <p:nvPicPr>
          <p:cNvPr id="379" name="Google Shape;379;p63"/>
          <p:cNvPicPr preferRelativeResize="0"/>
          <p:nvPr/>
        </p:nvPicPr>
        <p:blipFill>
          <a:blip r:embed="rId4">
            <a:alphaModFix/>
          </a:blip>
          <a:stretch>
            <a:fillRect/>
          </a:stretch>
        </p:blipFill>
        <p:spPr>
          <a:xfrm>
            <a:off x="1012526" y="1103900"/>
            <a:ext cx="3253172" cy="3784472"/>
          </a:xfrm>
          <a:prstGeom prst="rect">
            <a:avLst/>
          </a:prstGeom>
          <a:noFill/>
          <a:ln cap="flat" cmpd="sng" w="38100">
            <a:solidFill>
              <a:srgbClr val="FFFFFF"/>
            </a:solidFill>
            <a:prstDash val="solid"/>
            <a:round/>
            <a:headEnd len="sm" w="sm" type="none"/>
            <a:tailEnd len="sm" w="sm" type="none"/>
          </a:ln>
        </p:spPr>
      </p:pic>
      <p:pic>
        <p:nvPicPr>
          <p:cNvPr id="380" name="Google Shape;380;p63"/>
          <p:cNvPicPr preferRelativeResize="0"/>
          <p:nvPr/>
        </p:nvPicPr>
        <p:blipFill>
          <a:blip r:embed="rId5">
            <a:alphaModFix/>
          </a:blip>
          <a:stretch>
            <a:fillRect/>
          </a:stretch>
        </p:blipFill>
        <p:spPr>
          <a:xfrm>
            <a:off x="5235900" y="1103900"/>
            <a:ext cx="3126147" cy="3784472"/>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84" name="Shape 384"/>
        <p:cNvGrpSpPr/>
        <p:nvPr/>
      </p:nvGrpSpPr>
      <p:grpSpPr>
        <a:xfrm>
          <a:off x="0" y="0"/>
          <a:ext cx="0" cy="0"/>
          <a:chOff x="0" y="0"/>
          <a:chExt cx="0" cy="0"/>
        </a:xfrm>
      </p:grpSpPr>
      <p:sp>
        <p:nvSpPr>
          <p:cNvPr id="385" name="Google Shape;385;p64"/>
          <p:cNvSpPr txBox="1"/>
          <p:nvPr>
            <p:ph type="ctrTitle"/>
          </p:nvPr>
        </p:nvSpPr>
        <p:spPr>
          <a:xfrm>
            <a:off x="1769550" y="262950"/>
            <a:ext cx="5604900" cy="834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br>
              <a:rPr lang="fr">
                <a:solidFill>
                  <a:srgbClr val="FFFF00"/>
                </a:solidFill>
              </a:rPr>
            </a:br>
            <a:r>
              <a:rPr lang="fr" sz="4500">
                <a:solidFill>
                  <a:srgbClr val="FFFF00"/>
                </a:solidFill>
              </a:rPr>
              <a:t>Saint-Sépulcre</a:t>
            </a:r>
            <a:endParaRPr sz="4500">
              <a:solidFill>
                <a:srgbClr val="FFFF00"/>
              </a:solidFill>
            </a:endParaRPr>
          </a:p>
        </p:txBody>
      </p:sp>
      <p:sp>
        <p:nvSpPr>
          <p:cNvPr id="386" name="Google Shape;386;p64"/>
          <p:cNvSpPr txBox="1"/>
          <p:nvPr/>
        </p:nvSpPr>
        <p:spPr>
          <a:xfrm>
            <a:off x="1861950" y="1805925"/>
            <a:ext cx="5668500" cy="1805700"/>
          </a:xfrm>
          <a:prstGeom prst="rect">
            <a:avLst/>
          </a:prstGeom>
          <a:noFill/>
          <a:ln>
            <a:noFill/>
          </a:ln>
        </p:spPr>
        <p:txBody>
          <a:bodyPr anchorCtr="0" anchor="ctr" bIns="91425" lIns="91425" spcFirstLastPara="1" rIns="91425" wrap="square" tIns="91425">
            <a:noAutofit/>
          </a:bodyPr>
          <a:lstStyle/>
          <a:p>
            <a:pPr indent="0" lvl="0" marL="0" rtl="0" algn="just">
              <a:spcBef>
                <a:spcPts val="0"/>
              </a:spcBef>
              <a:spcAft>
                <a:spcPts val="0"/>
              </a:spcAft>
              <a:buNone/>
            </a:pPr>
            <a:r>
              <a:rPr b="1" lang="fr" sz="2400">
                <a:solidFill>
                  <a:srgbClr val="FFFFFF"/>
                </a:solidFill>
              </a:rPr>
              <a:t>Sites de pèlerinage :</a:t>
            </a:r>
            <a:br>
              <a:rPr lang="fr" sz="2400">
                <a:solidFill>
                  <a:srgbClr val="FFFFFF"/>
                </a:solidFill>
              </a:rPr>
            </a:br>
            <a:r>
              <a:rPr lang="fr" sz="2400">
                <a:solidFill>
                  <a:srgbClr val="FFFFFF"/>
                </a:solidFill>
              </a:rPr>
              <a:t>Aujourd’hui, on peut visiter l’Église du Saint-Sépulcre à Jérusalem, qui englobe à la fois le lieu où Jésus a été crucifié et est mort et celui où il a été enseveli (le lieu présumé de sa tombe). Cette église chrétienne qu’on appelle aussi “Église de la Résurrection” se trouve dans la vieille ville de Jérusalem.</a:t>
            </a:r>
            <a:endParaRPr sz="2400">
              <a:solidFill>
                <a:srgbClr val="FFFFFF"/>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5818E"/>
        </a:solidFill>
      </p:bgPr>
    </p:bg>
    <p:spTree>
      <p:nvGrpSpPr>
        <p:cNvPr id="390" name="Shape 390"/>
        <p:cNvGrpSpPr/>
        <p:nvPr/>
      </p:nvGrpSpPr>
      <p:grpSpPr>
        <a:xfrm>
          <a:off x="0" y="0"/>
          <a:ext cx="0" cy="0"/>
          <a:chOff x="0" y="0"/>
          <a:chExt cx="0" cy="0"/>
        </a:xfrm>
      </p:grpSpPr>
      <p:pic>
        <p:nvPicPr>
          <p:cNvPr id="391" name="Google Shape;391;p65"/>
          <p:cNvPicPr preferRelativeResize="0"/>
          <p:nvPr/>
        </p:nvPicPr>
        <p:blipFill>
          <a:blip r:embed="rId3">
            <a:alphaModFix/>
          </a:blip>
          <a:stretch>
            <a:fillRect/>
          </a:stretch>
        </p:blipFill>
        <p:spPr>
          <a:xfrm>
            <a:off x="560375" y="1170898"/>
            <a:ext cx="4873125" cy="3654850"/>
          </a:xfrm>
          <a:prstGeom prst="rect">
            <a:avLst/>
          </a:prstGeom>
          <a:noFill/>
          <a:ln cap="flat" cmpd="sng" w="38100">
            <a:solidFill>
              <a:srgbClr val="FFFFFF"/>
            </a:solidFill>
            <a:prstDash val="solid"/>
            <a:round/>
            <a:headEnd len="sm" w="sm" type="none"/>
            <a:tailEnd len="sm" w="sm" type="none"/>
          </a:ln>
        </p:spPr>
      </p:pic>
      <p:pic>
        <p:nvPicPr>
          <p:cNvPr id="392" name="Google Shape;392;p65"/>
          <p:cNvPicPr preferRelativeResize="0"/>
          <p:nvPr/>
        </p:nvPicPr>
        <p:blipFill>
          <a:blip r:embed="rId4">
            <a:alphaModFix/>
          </a:blip>
          <a:stretch>
            <a:fillRect/>
          </a:stretch>
        </p:blipFill>
        <p:spPr>
          <a:xfrm>
            <a:off x="5433500" y="1170900"/>
            <a:ext cx="3157700" cy="3654850"/>
          </a:xfrm>
          <a:prstGeom prst="rect">
            <a:avLst/>
          </a:prstGeom>
          <a:noFill/>
          <a:ln cap="flat" cmpd="sng" w="38100">
            <a:solidFill>
              <a:srgbClr val="FFFFFF"/>
            </a:solidFill>
            <a:prstDash val="solid"/>
            <a:round/>
            <a:headEnd len="sm" w="sm" type="none"/>
            <a:tailEnd len="sm" w="sm" type="none"/>
          </a:ln>
        </p:spPr>
      </p:pic>
      <p:sp>
        <p:nvSpPr>
          <p:cNvPr id="393" name="Google Shape;393;p65"/>
          <p:cNvSpPr txBox="1"/>
          <p:nvPr>
            <p:ph type="ctrTitle"/>
          </p:nvPr>
        </p:nvSpPr>
        <p:spPr>
          <a:xfrm>
            <a:off x="175350" y="462000"/>
            <a:ext cx="8793300" cy="70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sz="3500">
                <a:solidFill>
                  <a:srgbClr val="FFFFFF"/>
                </a:solidFill>
              </a:rPr>
              <a:t>Golgotha/Calvaire et le Saint-Sépulcre</a:t>
            </a:r>
            <a:endParaRPr sz="3500">
              <a:solidFill>
                <a:srgbClr val="FFFF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97" name="Shape 397"/>
        <p:cNvGrpSpPr/>
        <p:nvPr/>
      </p:nvGrpSpPr>
      <p:grpSpPr>
        <a:xfrm>
          <a:off x="0" y="0"/>
          <a:ext cx="0" cy="0"/>
          <a:chOff x="0" y="0"/>
          <a:chExt cx="0" cy="0"/>
        </a:xfrm>
      </p:grpSpPr>
      <p:pic>
        <p:nvPicPr>
          <p:cNvPr id="398" name="Google Shape;398;p66"/>
          <p:cNvPicPr preferRelativeResize="0"/>
          <p:nvPr/>
        </p:nvPicPr>
        <p:blipFill>
          <a:blip r:embed="rId4">
            <a:alphaModFix/>
          </a:blip>
          <a:stretch>
            <a:fillRect/>
          </a:stretch>
        </p:blipFill>
        <p:spPr>
          <a:xfrm>
            <a:off x="3539100" y="617357"/>
            <a:ext cx="5604900" cy="4203668"/>
          </a:xfrm>
          <a:prstGeom prst="rect">
            <a:avLst/>
          </a:prstGeom>
          <a:noFill/>
          <a:ln>
            <a:noFill/>
          </a:ln>
        </p:spPr>
      </p:pic>
      <p:pic>
        <p:nvPicPr>
          <p:cNvPr id="399" name="Google Shape;399;p66"/>
          <p:cNvPicPr preferRelativeResize="0"/>
          <p:nvPr/>
        </p:nvPicPr>
        <p:blipFill>
          <a:blip r:embed="rId5">
            <a:alphaModFix/>
          </a:blip>
          <a:stretch>
            <a:fillRect/>
          </a:stretch>
        </p:blipFill>
        <p:spPr>
          <a:xfrm rot="27">
            <a:off x="70675" y="630889"/>
            <a:ext cx="3468427" cy="4176595"/>
          </a:xfrm>
          <a:prstGeom prst="rect">
            <a:avLst/>
          </a:prstGeom>
          <a:noFill/>
          <a:ln>
            <a:noFill/>
          </a:ln>
        </p:spPr>
      </p:pic>
      <p:sp>
        <p:nvSpPr>
          <p:cNvPr id="400" name="Google Shape;400;p66"/>
          <p:cNvSpPr txBox="1"/>
          <p:nvPr>
            <p:ph type="ctrTitle"/>
          </p:nvPr>
        </p:nvSpPr>
        <p:spPr>
          <a:xfrm>
            <a:off x="2048150" y="184800"/>
            <a:ext cx="4850700" cy="1846800"/>
          </a:xfrm>
          <a:prstGeom prst="rect">
            <a:avLst/>
          </a:prstGeom>
          <a:solidFill>
            <a:srgbClr val="222222">
              <a:alpha val="38380"/>
            </a:srgbClr>
          </a:solidFill>
        </p:spPr>
        <p:txBody>
          <a:bodyPr anchorCtr="0" anchor="b" bIns="91425" lIns="91425" spcFirstLastPara="1" rIns="91425" wrap="square" tIns="91425">
            <a:noAutofit/>
          </a:bodyPr>
          <a:lstStyle/>
          <a:p>
            <a:pPr indent="0" lvl="0" marL="0" rtl="0" algn="ctr">
              <a:spcBef>
                <a:spcPts val="0"/>
              </a:spcBef>
              <a:spcAft>
                <a:spcPts val="0"/>
              </a:spcAft>
              <a:buNone/>
            </a:pPr>
            <a:r>
              <a:rPr lang="fr" sz="4300">
                <a:solidFill>
                  <a:srgbClr val="FFFFFF"/>
                </a:solidFill>
              </a:rPr>
              <a:t>Semaine Sainte :</a:t>
            </a:r>
            <a:br>
              <a:rPr lang="fr" sz="4300">
                <a:solidFill>
                  <a:srgbClr val="FFFFFF"/>
                </a:solidFill>
              </a:rPr>
            </a:br>
            <a:r>
              <a:rPr lang="fr" sz="3600">
                <a:solidFill>
                  <a:srgbClr val="FFFFFF"/>
                </a:solidFill>
              </a:rPr>
              <a:t>Golgotha/Calvaire</a:t>
            </a:r>
            <a:br>
              <a:rPr lang="fr" sz="3600">
                <a:solidFill>
                  <a:srgbClr val="FFFFFF"/>
                </a:solidFill>
              </a:rPr>
            </a:br>
            <a:r>
              <a:rPr lang="fr" sz="3600">
                <a:solidFill>
                  <a:srgbClr val="FFFFFF"/>
                </a:solidFill>
              </a:rPr>
              <a:t>et le Saint-Sépulcre</a:t>
            </a:r>
            <a:endParaRPr sz="3600">
              <a:solidFill>
                <a:srgbClr val="FFFFFF"/>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404" name="Shape 404"/>
        <p:cNvGrpSpPr/>
        <p:nvPr/>
      </p:nvGrpSpPr>
      <p:grpSpPr>
        <a:xfrm>
          <a:off x="0" y="0"/>
          <a:ext cx="0" cy="0"/>
          <a:chOff x="0" y="0"/>
          <a:chExt cx="0" cy="0"/>
        </a:xfrm>
      </p:grpSpPr>
      <p:sp>
        <p:nvSpPr>
          <p:cNvPr id="405" name="Google Shape;405;p67"/>
          <p:cNvSpPr txBox="1"/>
          <p:nvPr>
            <p:ph type="ctrTitle"/>
          </p:nvPr>
        </p:nvSpPr>
        <p:spPr>
          <a:xfrm>
            <a:off x="182725" y="115725"/>
            <a:ext cx="8520600" cy="403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 u="sng"/>
              <a:t>PARTAGE</a:t>
            </a:r>
            <a:br>
              <a:rPr lang="fr"/>
            </a:br>
            <a:r>
              <a:rPr lang="fr"/>
              <a:t>Connais-tu d’autres</a:t>
            </a:r>
            <a:br>
              <a:rPr lang="fr"/>
            </a:br>
            <a:r>
              <a:rPr lang="fr"/>
              <a:t>lieux de pèlerinage</a:t>
            </a:r>
            <a:br>
              <a:rPr lang="fr"/>
            </a:br>
            <a:r>
              <a:rPr lang="fr"/>
              <a:t>à explorer dans le monde?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