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94" r:id="rId2"/>
    <p:sldId id="258" r:id="rId3"/>
    <p:sldId id="260" r:id="rId4"/>
    <p:sldId id="269" r:id="rId5"/>
    <p:sldId id="288" r:id="rId6"/>
    <p:sldId id="270" r:id="rId7"/>
    <p:sldId id="289" r:id="rId8"/>
    <p:sldId id="290" r:id="rId9"/>
    <p:sldId id="291" r:id="rId10"/>
    <p:sldId id="281" r:id="rId11"/>
    <p:sldId id="284" r:id="rId12"/>
    <p:sldId id="285" r:id="rId13"/>
    <p:sldId id="286" r:id="rId14"/>
    <p:sldId id="273" r:id="rId15"/>
    <p:sldId id="274" r:id="rId16"/>
    <p:sldId id="277" r:id="rId17"/>
    <p:sldId id="275" r:id="rId18"/>
    <p:sldId id="276" r:id="rId19"/>
    <p:sldId id="256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1302"/>
    <a:srgbClr val="401860"/>
    <a:srgbClr val="572381"/>
    <a:srgbClr val="471B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536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 Not Your Garments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Prophetic Art by Gwen </a:t>
            </a:r>
            <a:r>
              <a:rPr lang="en-US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Meharg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8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488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39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200" dirty="0"/>
              <a:t>A vocation is God’s unique invitation to you, a way to live your life to the fullest</a:t>
            </a:r>
            <a:r>
              <a:rPr sz="2200" dirty="0" smtClean="0"/>
              <a:t>.</a:t>
            </a:r>
            <a:r>
              <a:rPr lang="en-CA" sz="2200" dirty="0" smtClean="0"/>
              <a:t> Living our vocation is our path to holiness</a:t>
            </a:r>
            <a:r>
              <a:rPr lang="en-CA" sz="2200" baseline="0" dirty="0" smtClean="0"/>
              <a:t> (being full of God).</a:t>
            </a:r>
            <a:endParaRPr sz="2200" dirty="0"/>
          </a:p>
        </p:txBody>
      </p:sp>
    </p:spTree>
    <p:extLst>
      <p:ext uri="{BB962C8B-B14F-4D97-AF65-F5344CB8AC3E}">
        <p14:creationId xmlns:p14="http://schemas.microsoft.com/office/powerpoint/2010/main" val="984943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64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9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531"/>
              <a:t>Body Level One</a:t>
            </a:r>
          </a:p>
          <a:p>
            <a:pPr lvl="1">
              <a:defRPr sz="1800"/>
            </a:pPr>
            <a:r>
              <a:rPr sz="2531"/>
              <a:t>Body Level Two</a:t>
            </a:r>
          </a:p>
          <a:p>
            <a:pPr lvl="2">
              <a:defRPr sz="1800"/>
            </a:pPr>
            <a:r>
              <a:rPr sz="2531"/>
              <a:t>Body Level Three</a:t>
            </a:r>
          </a:p>
          <a:p>
            <a:pPr lvl="3">
              <a:defRPr sz="1800"/>
            </a:pPr>
            <a:r>
              <a:rPr sz="2531"/>
              <a:t>Body Level Four</a:t>
            </a:r>
          </a:p>
          <a:p>
            <a:pPr lvl="4">
              <a:defRPr sz="1800"/>
            </a:pPr>
            <a:r>
              <a:rPr sz="2531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8247524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4" Type="http://schemas.openxmlformats.org/officeDocument/2006/relationships/image" Target="../media/image1.tiff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tiff"/><Relationship Id="rId3" Type="http://schemas.openxmlformats.org/officeDocument/2006/relationships/image" Target="../media/image1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1.wdp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4" Type="http://schemas.openxmlformats.org/officeDocument/2006/relationships/image" Target="../media/image1.tif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tiff"/><Relationship Id="rId3" Type="http://schemas.openxmlformats.org/officeDocument/2006/relationships/image" Target="../media/image1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223" y="1319377"/>
            <a:ext cx="4313456" cy="57512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151" y="325233"/>
            <a:ext cx="8229600" cy="1143000"/>
          </a:xfrm>
        </p:spPr>
        <p:txBody>
          <a:bodyPr>
            <a:normAutofit/>
          </a:bodyPr>
          <a:lstStyle/>
          <a:p>
            <a:r>
              <a:rPr lang="en-US" sz="5000" dirty="0" err="1" smtClean="0">
                <a:latin typeface="Helvetica"/>
                <a:cs typeface="Helvetica"/>
              </a:rPr>
              <a:t>Mercredi</a:t>
            </a:r>
            <a:r>
              <a:rPr lang="en-US" sz="5000" dirty="0" smtClean="0">
                <a:latin typeface="Helvetica"/>
                <a:cs typeface="Helvetica"/>
              </a:rPr>
              <a:t> des </a:t>
            </a:r>
            <a:r>
              <a:rPr lang="en-US" sz="5000" dirty="0" err="1" smtClean="0">
                <a:latin typeface="Helvetica"/>
                <a:cs typeface="Helvetica"/>
              </a:rPr>
              <a:t>Cendres</a:t>
            </a:r>
            <a:endParaRPr lang="en-US" sz="50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96487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884" y="520975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Helvetica"/>
                <a:cs typeface="Helvetica"/>
              </a:rPr>
              <a:t>Chant </a:t>
            </a:r>
            <a:r>
              <a:rPr lang="en-US" dirty="0" err="1" smtClean="0">
                <a:latin typeface="Helvetica"/>
                <a:cs typeface="Helvetica"/>
              </a:rPr>
              <a:t>d’ouverture</a:t>
            </a:r>
            <a:endParaRPr lang="en-US" dirty="0">
              <a:latin typeface="Helvetica"/>
              <a:cs typeface="Helvetic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2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25709" y="844474"/>
            <a:ext cx="680463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Lecture du livre du prophète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Joël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6666274" y="443984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Première Lecture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25709" y="5781233"/>
            <a:ext cx="84201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 smtClean="0">
                <a:latin typeface="Helvetica"/>
                <a:cs typeface="Helvetica"/>
              </a:rPr>
              <a:t>Parole de Seigneur. </a:t>
            </a:r>
          </a:p>
          <a:p>
            <a:r>
              <a:rPr lang="fr-CA" sz="3000" dirty="0" smtClean="0">
                <a:solidFill>
                  <a:srgbClr val="9D1302"/>
                </a:solidFill>
                <a:latin typeface="Helvetica"/>
                <a:cs typeface="Helvetica"/>
              </a:rPr>
              <a:t>Nous rendons gloire à Dieu.</a:t>
            </a:r>
            <a:endParaRPr lang="en-US" sz="3000" dirty="0">
              <a:solidFill>
                <a:srgbClr val="9D1302"/>
              </a:solidFill>
              <a:latin typeface="Helvetica"/>
              <a:cs typeface="Helvetic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869" y="1488013"/>
            <a:ext cx="5686076" cy="423071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8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4747" y="1905979"/>
            <a:ext cx="69902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3300" dirty="0" smtClean="0">
                <a:latin typeface="Helvetica"/>
                <a:cs typeface="Helvetica"/>
              </a:rPr>
              <a:t>.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154699" y="439561"/>
            <a:ext cx="1826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Psaume</a:t>
            </a:r>
            <a:r>
              <a:rPr lang="en-US" dirty="0" smtClean="0">
                <a:latin typeface="Helvetica"/>
                <a:cs typeface="Helvetica"/>
              </a:rPr>
              <a:t> 50 (51)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20368" y="1675146"/>
            <a:ext cx="786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Helvetica" charset="0"/>
                <a:ea typeface="Helvetica" charset="0"/>
                <a:cs typeface="Helvetica" charset="0"/>
              </a:rPr>
              <a:t>R. 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Pitié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, Seigneur,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car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nous avons péché!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4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822" y="720004"/>
            <a:ext cx="8229600" cy="1143000"/>
          </a:xfrm>
        </p:spPr>
        <p:txBody>
          <a:bodyPr/>
          <a:lstStyle/>
          <a:p>
            <a:r>
              <a:rPr lang="en-US" dirty="0" err="1" smtClean="0">
                <a:latin typeface="Helvetica"/>
                <a:cs typeface="Helvetica"/>
              </a:rPr>
              <a:t>L’acclamation</a:t>
            </a:r>
            <a:endParaRPr lang="en-US" dirty="0">
              <a:latin typeface="Helvetica"/>
              <a:cs typeface="Helvetic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38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6007" y="1463832"/>
            <a:ext cx="807913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Le Seigneur soit avec vous.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Et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avec votre esprit.</a:t>
            </a:r>
            <a:endParaRPr lang="en-US" sz="3000" dirty="0">
              <a:solidFill>
                <a:srgbClr val="9D1302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b="1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Évangile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de Jésus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Christ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selon saint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Matthieu</a:t>
            </a: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Gloire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à toi, Seigneur!</a:t>
            </a:r>
            <a:endParaRPr lang="en-US" sz="3000" dirty="0">
              <a:solidFill>
                <a:srgbClr val="9D1302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54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297" y="692970"/>
            <a:ext cx="6499303" cy="51244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16200000">
            <a:off x="-1630349" y="2559827"/>
            <a:ext cx="595355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</a:t>
            </a:r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’aumône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3206079" y="648969"/>
            <a:ext cx="3375663" cy="5029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6200000">
            <a:off x="-1317989" y="2322197"/>
            <a:ext cx="547617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La prière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07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745483">
            <a:off x="5551929" y="1366213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Indifference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 rot="18946096">
            <a:off x="2528239" y="631417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Exclusion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6145355" y="2712074"/>
            <a:ext cx="207085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Injustice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8116" y="272966"/>
            <a:ext cx="119191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Haine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-1388599" y="2624668"/>
            <a:ext cx="531106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Le jeûne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968922" y="4757418"/>
            <a:ext cx="0" cy="2021318"/>
          </a:xfrm>
          <a:prstGeom prst="line">
            <a:avLst/>
          </a:prstGeom>
          <a:ln w="155575">
            <a:solidFill>
              <a:schemeClr val="tx1">
                <a:lumMod val="65000"/>
                <a:lumOff val="35000"/>
                <a:alpha val="43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ctagon 12"/>
          <p:cNvSpPr/>
          <p:nvPr/>
        </p:nvSpPr>
        <p:spPr>
          <a:xfrm>
            <a:off x="3247052" y="1011746"/>
            <a:ext cx="3515698" cy="3541204"/>
          </a:xfrm>
          <a:prstGeom prst="octagon">
            <a:avLst/>
          </a:prstGeom>
          <a:noFill/>
          <a:ln w="53975">
            <a:solidFill>
              <a:srgbClr val="9D130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ctagon 13"/>
          <p:cNvSpPr/>
          <p:nvPr/>
        </p:nvSpPr>
        <p:spPr>
          <a:xfrm>
            <a:off x="3048000" y="788493"/>
            <a:ext cx="3867150" cy="3916857"/>
          </a:xfrm>
          <a:prstGeom prst="octagon">
            <a:avLst/>
          </a:prstGeom>
          <a:noFill/>
          <a:ln w="53975">
            <a:solidFill>
              <a:srgbClr val="9D130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390900" y="2242529"/>
            <a:ext cx="32385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rgbClr val="9D1302"/>
                  </a:solidFill>
                  <a:prstDash val="solid"/>
                </a:ln>
                <a:solidFill>
                  <a:srgbClr val="9D130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 charset="0"/>
                <a:ea typeface="Helvetica" charset="0"/>
                <a:cs typeface="Helvetica" charset="0"/>
              </a:rPr>
              <a:t>ARRÊT</a:t>
            </a:r>
            <a:endParaRPr lang="en-US" sz="5400" b="1" cap="none" spc="0" dirty="0">
              <a:ln w="12700">
                <a:solidFill>
                  <a:srgbClr val="9D1302"/>
                </a:solidFill>
                <a:prstDash val="solid"/>
              </a:ln>
              <a:solidFill>
                <a:srgbClr val="9D130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6200000">
            <a:off x="1970708" y="2452635"/>
            <a:ext cx="165042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Jalousie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8" name="Rectangle 17"/>
          <p:cNvSpPr/>
          <p:nvPr/>
        </p:nvSpPr>
        <p:spPr>
          <a:xfrm rot="2782172">
            <a:off x="2515856" y="4392892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Commérage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9" name="Rectangle 18"/>
          <p:cNvSpPr/>
          <p:nvPr/>
        </p:nvSpPr>
        <p:spPr>
          <a:xfrm rot="18908382">
            <a:off x="5529406" y="3840904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Méchanceté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61481" y="4776203"/>
            <a:ext cx="251687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Égoïsme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7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266899" y="1581827"/>
            <a:ext cx="666326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Acclamons la Parole de Dieu.</a:t>
            </a:r>
            <a:endParaRPr lang="fr-FR" sz="3000" dirty="0" smtClean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Louange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à toi, Seigneur Jésus.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3000" b="1" dirty="0">
              <a:solidFill>
                <a:srgbClr val="9D1302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97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/>
        </p:nvSpPr>
        <p:spPr>
          <a:xfrm>
            <a:off x="828085" y="2606966"/>
            <a:ext cx="7487831" cy="851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/>
          <a:p>
            <a:pPr lvl="0">
              <a:defRPr sz="1800"/>
            </a:pPr>
            <a:endParaRPr sz="2531"/>
          </a:p>
          <a:p>
            <a:pPr lvl="0">
              <a:defRPr sz="1800"/>
            </a:pPr>
            <a:endParaRPr sz="2531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8100"/>
            <a:ext cx="5293895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474187" y="277754"/>
            <a:ext cx="1146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Réflexion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500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15" y="0"/>
            <a:ext cx="5807869" cy="6858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46867" y="441390"/>
            <a:ext cx="2711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L’imposition</a:t>
            </a:r>
            <a:r>
              <a:rPr lang="en-US" dirty="0" smtClean="0">
                <a:latin typeface="Helvetica"/>
                <a:cs typeface="Helvetica"/>
              </a:rPr>
              <a:t> des </a:t>
            </a:r>
            <a:r>
              <a:rPr lang="en-US" dirty="0" err="1" smtClean="0">
                <a:latin typeface="Helvetica"/>
                <a:cs typeface="Helvetica"/>
              </a:rPr>
              <a:t>cendres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533" y="55686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Helvetica"/>
                <a:cs typeface="Helvetica"/>
              </a:rPr>
              <a:t>Chant</a:t>
            </a:r>
            <a:endParaRPr lang="en-US" dirty="0">
              <a:latin typeface="Helvetica"/>
              <a:cs typeface="Helvetic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02663" y="1139217"/>
            <a:ext cx="601402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de prière.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l’Église livre un témoignage authentique de renouveau spirituel afin que tous puissent entendre la voie du Dieu d’amour et de miséricorde,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2663" y="4689965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731263" y="957505"/>
            <a:ext cx="57854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d’aumône.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les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dirigeants du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monde surmontent les pressions politiques et économiques qui les empêchent d’agir selon l’obligation morale de prendre soin des plus vulnérables parmi nous,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28850" y="598965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767941" y="1139217"/>
            <a:ext cx="601402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de jeûne.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notre communauté scolaire fasse usage de ce temps pour jeûner de l’indifférence à Dieu et l’exclusion du prochain,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47190" y="4732495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471B68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767941" y="1018748"/>
            <a:ext cx="601402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Le carême est un temps de repentir. </a:t>
            </a:r>
            <a:endParaRPr lang="fr-FR" sz="32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2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que nos familles s’engagent sur la route du pardon et de la guérison en faisant face à ce qui est brisé dans leurs relations, prions.</a:t>
            </a:r>
            <a:endParaRPr lang="en-US" sz="32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6438" y="5373787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solidFill>
                  <a:srgbClr val="9D1302"/>
                </a:solidFill>
                <a:latin typeface="Helvetica"/>
                <a:cs typeface="Helvetica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704429" y="1064142"/>
            <a:ext cx="601402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de conversion.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chacun de nous retourne à Dieu avec un cœur renouvelé et purifié du mal,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ainsi prendre part à la joie qu’il nous donne,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6438" y="5172959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9D1302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solidFill>
                  <a:srgbClr val="471B68"/>
                </a:solidFill>
                <a:latin typeface="Helvetica"/>
                <a:cs typeface="Helvetica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6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763709" y="491138"/>
            <a:ext cx="7315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Notre Père, qui es aux cieux,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ton nom soit sanctifié,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</a:t>
            </a:r>
            <a:r>
              <a:rPr lang="fr-FR" sz="3500" b="1" dirty="0">
                <a:solidFill>
                  <a:srgbClr val="7030A0"/>
                </a:solidFill>
                <a:latin typeface="Helvetica" charset="0"/>
                <a:ea typeface="Helvetica" charset="0"/>
                <a:cs typeface="Helvetica" charset="0"/>
              </a:rPr>
              <a:t>ton règne vienne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ta volonté soit faite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sur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la terre comme au ciel.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Donne-nous aujourd’hui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notre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pain de ce jour.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500" b="1" dirty="0">
                <a:solidFill>
                  <a:srgbClr val="7030A0"/>
                </a:solidFill>
                <a:latin typeface="Helvetica" charset="0"/>
                <a:ea typeface="Helvetica" charset="0"/>
                <a:cs typeface="Helvetica" charset="0"/>
              </a:rPr>
              <a:t>Pardonne-nous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 nos offenses,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comme nous pardonnons aussi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à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ceux qui nous ont offensés.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Et ne nous laisse pas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entrer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en tentation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mais délivre-nous du Mal.</a:t>
            </a:r>
            <a:endParaRPr lang="en-US" sz="3000" dirty="0"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65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761" y="655876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Helvetica"/>
                <a:cs typeface="Helvetica"/>
              </a:rPr>
              <a:t>Chant </a:t>
            </a:r>
            <a:r>
              <a:rPr lang="en-US" dirty="0" err="1" smtClean="0">
                <a:latin typeface="Helvetica"/>
                <a:cs typeface="Helvetica"/>
              </a:rPr>
              <a:t>d’envoi</a:t>
            </a:r>
            <a:endParaRPr lang="en-US" dirty="0">
              <a:latin typeface="Helvetica"/>
              <a:cs typeface="Helvetic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684" y="4688246"/>
            <a:ext cx="1627316" cy="21697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26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381</Words>
  <Application>Microsoft Macintosh PowerPoint</Application>
  <PresentationFormat>On-screen Show (4:3)</PresentationFormat>
  <Paragraphs>88</Paragraphs>
  <Slides>20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Calibri</vt:lpstr>
      <vt:lpstr>Helvetica</vt:lpstr>
      <vt:lpstr>Arial</vt:lpstr>
      <vt:lpstr>Office Theme</vt:lpstr>
      <vt:lpstr>Mercredi des Cendres</vt:lpstr>
      <vt:lpstr>Chant d’ouverture</vt:lpstr>
      <vt:lpstr>PowerPoint Presentation</vt:lpstr>
      <vt:lpstr>PowerPoint Presentation</vt:lpstr>
      <vt:lpstr>L’acclamation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78</cp:revision>
  <cp:lastPrinted>2018-07-09T23:29:07Z</cp:lastPrinted>
  <dcterms:created xsi:type="dcterms:W3CDTF">2017-02-28T02:17:07Z</dcterms:created>
  <dcterms:modified xsi:type="dcterms:W3CDTF">2018-07-10T00:52:23Z</dcterms:modified>
</cp:coreProperties>
</file>