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95" r:id="rId2"/>
    <p:sldId id="296" r:id="rId3"/>
    <p:sldId id="294" r:id="rId4"/>
    <p:sldId id="303" r:id="rId5"/>
    <p:sldId id="293" r:id="rId6"/>
    <p:sldId id="291" r:id="rId7"/>
    <p:sldId id="302" r:id="rId8"/>
    <p:sldId id="298" r:id="rId9"/>
    <p:sldId id="304" r:id="rId10"/>
    <p:sldId id="297" r:id="rId11"/>
    <p:sldId id="299" r:id="rId12"/>
    <p:sldId id="273" r:id="rId13"/>
    <p:sldId id="274" r:id="rId14"/>
    <p:sldId id="277" r:id="rId15"/>
    <p:sldId id="275" r:id="rId16"/>
    <p:sldId id="300" r:id="rId17"/>
    <p:sldId id="301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0C01"/>
    <a:srgbClr val="250B39"/>
    <a:srgbClr val="1E16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1335"/>
    <p:restoredTop sz="94643"/>
  </p:normalViewPr>
  <p:slideViewPr>
    <p:cSldViewPr snapToGrid="0" snapToObjects="1">
      <p:cViewPr varScale="1">
        <p:scale>
          <a:sx n="60" d="100"/>
          <a:sy n="60" d="100"/>
        </p:scale>
        <p:origin x="176" y="8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BD010-3AA8-9E46-ACD4-AB2FBDE54323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BA62C-F432-8843-A565-2433A8A366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76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9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3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15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200" dirty="0"/>
              <a:t>A vocation is God’s unique invitation to you, a way to live your life to the fullest</a:t>
            </a:r>
            <a:r>
              <a:rPr sz="2200" dirty="0" smtClean="0"/>
              <a:t>.</a:t>
            </a:r>
            <a:r>
              <a:rPr lang="en-CA" sz="2200" dirty="0" smtClean="0"/>
              <a:t> Living our vocation is our path to holiness</a:t>
            </a:r>
            <a:r>
              <a:rPr lang="en-CA" sz="2200" baseline="0" dirty="0" smtClean="0"/>
              <a:t> (being full of God).</a:t>
            </a:r>
            <a:endParaRPr sz="2200" dirty="0"/>
          </a:p>
        </p:txBody>
      </p:sp>
    </p:spTree>
    <p:extLst>
      <p:ext uri="{BB962C8B-B14F-4D97-AF65-F5344CB8AC3E}">
        <p14:creationId xmlns:p14="http://schemas.microsoft.com/office/powerpoint/2010/main" val="1951894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0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7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48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052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4BA62C-F432-8843-A565-2433A8A3666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335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05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2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4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0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6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4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55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936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531"/>
              <a:t>Body Level One</a:t>
            </a:r>
          </a:p>
          <a:p>
            <a:pPr lvl="1">
              <a:defRPr sz="1800"/>
            </a:pPr>
            <a:r>
              <a:rPr sz="2531"/>
              <a:t>Body Level Two</a:t>
            </a:r>
          </a:p>
          <a:p>
            <a:pPr lvl="2">
              <a:defRPr sz="1800"/>
            </a:pPr>
            <a:r>
              <a:rPr sz="2531"/>
              <a:t>Body Level Three</a:t>
            </a:r>
          </a:p>
          <a:p>
            <a:pPr lvl="3">
              <a:defRPr sz="1800"/>
            </a:pPr>
            <a:r>
              <a:rPr sz="2531"/>
              <a:t>Body Level Four</a:t>
            </a:r>
          </a:p>
          <a:p>
            <a:pPr lvl="4">
              <a:defRPr sz="1800"/>
            </a:pPr>
            <a:r>
              <a:rPr sz="2531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46224238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8433-1E69-E94B-8BDE-7A8C42FB4844}" type="datetimeFigureOut">
              <a:rPr lang="en-US" smtClean="0"/>
              <a:t>7/9/18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AB1B-F97A-6548-86DC-34DA238AE5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4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tiff"/><Relationship Id="rId5" Type="http://schemas.openxmlformats.org/officeDocument/2006/relationships/image" Target="../media/image3.tiff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tiff"/><Relationship Id="rId3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Relationship Id="rId3" Type="http://schemas.openxmlformats.org/officeDocument/2006/relationships/image" Target="../media/image5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tiff"/><Relationship Id="rId3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4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151" y="325233"/>
            <a:ext cx="8229600" cy="1143000"/>
          </a:xfrm>
        </p:spPr>
        <p:txBody>
          <a:bodyPr>
            <a:normAutofit/>
          </a:bodyPr>
          <a:lstStyle/>
          <a:p>
            <a:r>
              <a:rPr lang="en-US" sz="5000" dirty="0" err="1" smtClean="0">
                <a:solidFill>
                  <a:srgbClr val="250B39"/>
                </a:solidFill>
                <a:latin typeface="Helvetica"/>
                <a:cs typeface="Helvetica"/>
              </a:rPr>
              <a:t>Mercredi</a:t>
            </a:r>
            <a:r>
              <a:rPr lang="en-US" sz="5000" dirty="0" smtClean="0">
                <a:solidFill>
                  <a:srgbClr val="250B39"/>
                </a:solidFill>
                <a:latin typeface="Helvetica"/>
                <a:cs typeface="Helvetica"/>
              </a:rPr>
              <a:t> des </a:t>
            </a:r>
            <a:r>
              <a:rPr lang="en-US" sz="5000" dirty="0" err="1" smtClean="0">
                <a:solidFill>
                  <a:srgbClr val="250B39"/>
                </a:solidFill>
                <a:latin typeface="Helvetica"/>
                <a:cs typeface="Helvetica"/>
              </a:rPr>
              <a:t>Cendres</a:t>
            </a:r>
            <a:endParaRPr lang="en-US" sz="5000" dirty="0">
              <a:solidFill>
                <a:srgbClr val="250B39"/>
              </a:solidFill>
              <a:latin typeface="Helvetica"/>
              <a:cs typeface="Helvetic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449" y="1711121"/>
            <a:ext cx="42862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884" y="520975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250B39"/>
                </a:solidFill>
                <a:latin typeface="Helvetica"/>
                <a:cs typeface="Helvetica"/>
              </a:rPr>
              <a:t>Chant </a:t>
            </a:r>
            <a:r>
              <a:rPr lang="en-US" dirty="0" err="1" smtClean="0">
                <a:solidFill>
                  <a:srgbClr val="250B39"/>
                </a:solidFill>
                <a:latin typeface="Helvetica"/>
                <a:cs typeface="Helvetica"/>
              </a:rPr>
              <a:t>d’ouverture</a:t>
            </a:r>
            <a:endParaRPr lang="en-US" dirty="0">
              <a:solidFill>
                <a:srgbClr val="250B39"/>
              </a:solidFill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7004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43977" y="258562"/>
            <a:ext cx="1582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L’acclamation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10535"/>
          <a:stretch/>
        </p:blipFill>
        <p:spPr>
          <a:xfrm flipH="1">
            <a:off x="2620038" y="3439935"/>
            <a:ext cx="4095708" cy="31213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63753">
            <a:off x="1701705" y="804691"/>
            <a:ext cx="4349971" cy="216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5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7004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43977" y="258562"/>
            <a:ext cx="1582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L’acclamation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02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Évangile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649748">
            <a:off x="2340813" y="1601420"/>
            <a:ext cx="2968143" cy="29479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46242" flipH="1">
            <a:off x="5884391" y="1601420"/>
            <a:ext cx="2867613" cy="29479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16200000">
            <a:off x="-1630349" y="2559827"/>
            <a:ext cx="595355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0" spc="200" dirty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L</a:t>
            </a:r>
            <a:r>
              <a:rPr lang="fr-FR" sz="10000" spc="200" dirty="0" smtClean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’aumône</a:t>
            </a:r>
            <a:endParaRPr lang="en-US" sz="10000" spc="200" dirty="0">
              <a:solidFill>
                <a:srgbClr val="40186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16200000">
            <a:off x="-1317989" y="2322197"/>
            <a:ext cx="547617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0" spc="200" dirty="0" smtClean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La prière</a:t>
            </a:r>
            <a:endParaRPr lang="en-US" sz="10000" spc="200" dirty="0">
              <a:solidFill>
                <a:srgbClr val="40186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Évangile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71631" y="999460"/>
            <a:ext cx="3044559" cy="462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6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745483">
            <a:off x="5551929" y="1366213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Indifference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 rot="18946096">
            <a:off x="2528239" y="631417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Exclusion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6" name="Rectangle 5"/>
          <p:cNvSpPr/>
          <p:nvPr/>
        </p:nvSpPr>
        <p:spPr>
          <a:xfrm rot="5400000">
            <a:off x="6145355" y="2712074"/>
            <a:ext cx="207085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Injustice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8116" y="272966"/>
            <a:ext cx="119191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Haine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6200000">
            <a:off x="-1388599" y="2624668"/>
            <a:ext cx="531106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0" spc="200" dirty="0" smtClean="0">
                <a:solidFill>
                  <a:srgbClr val="401860"/>
                </a:solidFill>
                <a:latin typeface="Helvetica" charset="0"/>
                <a:ea typeface="Helvetica" charset="0"/>
                <a:cs typeface="Helvetica" charset="0"/>
              </a:rPr>
              <a:t>Le jeûne</a:t>
            </a:r>
            <a:endParaRPr lang="en-US" sz="10000" spc="200" dirty="0">
              <a:solidFill>
                <a:srgbClr val="401860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968922" y="4757418"/>
            <a:ext cx="0" cy="2021318"/>
          </a:xfrm>
          <a:prstGeom prst="line">
            <a:avLst/>
          </a:prstGeom>
          <a:ln w="155575">
            <a:solidFill>
              <a:schemeClr val="tx1">
                <a:lumMod val="65000"/>
                <a:lumOff val="35000"/>
                <a:alpha val="43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ctagon 12"/>
          <p:cNvSpPr/>
          <p:nvPr/>
        </p:nvSpPr>
        <p:spPr>
          <a:xfrm>
            <a:off x="3247052" y="1011746"/>
            <a:ext cx="3515698" cy="3541204"/>
          </a:xfrm>
          <a:prstGeom prst="octagon">
            <a:avLst/>
          </a:prstGeom>
          <a:noFill/>
          <a:ln w="53975">
            <a:solidFill>
              <a:srgbClr val="9D130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ctagon 13"/>
          <p:cNvSpPr/>
          <p:nvPr/>
        </p:nvSpPr>
        <p:spPr>
          <a:xfrm>
            <a:off x="3048000" y="788493"/>
            <a:ext cx="3867150" cy="3916857"/>
          </a:xfrm>
          <a:prstGeom prst="octagon">
            <a:avLst/>
          </a:prstGeom>
          <a:noFill/>
          <a:ln w="53975">
            <a:solidFill>
              <a:srgbClr val="9D130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390900" y="2242529"/>
            <a:ext cx="3238500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rgbClr val="9D1302"/>
                  </a:solidFill>
                  <a:prstDash val="solid"/>
                </a:ln>
                <a:solidFill>
                  <a:srgbClr val="9D130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 charset="0"/>
                <a:ea typeface="Helvetica" charset="0"/>
                <a:cs typeface="Helvetica" charset="0"/>
              </a:rPr>
              <a:t>ARRÊT</a:t>
            </a:r>
            <a:endParaRPr lang="en-US" sz="5400" b="1" cap="none" spc="0" dirty="0">
              <a:ln w="12700">
                <a:solidFill>
                  <a:srgbClr val="9D1302"/>
                </a:solidFill>
                <a:prstDash val="solid"/>
              </a:ln>
              <a:solidFill>
                <a:srgbClr val="9D130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6200000">
            <a:off x="1970708" y="2452635"/>
            <a:ext cx="165042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Jalousie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8" name="Rectangle 17"/>
          <p:cNvSpPr/>
          <p:nvPr/>
        </p:nvSpPr>
        <p:spPr>
          <a:xfrm rot="2782172">
            <a:off x="2515856" y="4392892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Commérage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9" name="Rectangle 18"/>
          <p:cNvSpPr/>
          <p:nvPr/>
        </p:nvSpPr>
        <p:spPr>
          <a:xfrm rot="18908382">
            <a:off x="5529406" y="3840904"/>
            <a:ext cx="2554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Méchanceté</a:t>
            </a:r>
            <a:endParaRPr lang="en-US" sz="20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61481" y="4776203"/>
            <a:ext cx="251687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b="1" spc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Égoïsme</a:t>
            </a:r>
            <a:endParaRPr lang="en-US" sz="2500" b="1" spc="100" dirty="0">
              <a:solidFill>
                <a:schemeClr val="tx1">
                  <a:lumMod val="50000"/>
                  <a:lumOff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52113" y="415409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Évangile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2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15" y="0"/>
            <a:ext cx="5807869" cy="6858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46867" y="441390"/>
            <a:ext cx="2711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L’imposition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des </a:t>
            </a:r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cendres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4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17004" y="927463"/>
            <a:ext cx="680463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7343977" y="258562"/>
            <a:ext cx="1582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L’acclamation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82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/>
        </p:nvSpPr>
        <p:spPr>
          <a:xfrm>
            <a:off x="828085" y="2606966"/>
            <a:ext cx="7487831" cy="851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/>
          <a:p>
            <a:pPr lvl="0">
              <a:defRPr sz="1800"/>
            </a:pPr>
            <a:endParaRPr sz="2531"/>
          </a:p>
          <a:p>
            <a:pPr lvl="0">
              <a:defRPr sz="1800"/>
            </a:pPr>
            <a:endParaRPr sz="2531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8100"/>
            <a:ext cx="5293895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474187" y="277754"/>
            <a:ext cx="1146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Réflexion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41349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6533" y="55686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250B39"/>
                </a:solidFill>
                <a:latin typeface="Helvetica"/>
                <a:cs typeface="Helvetica"/>
              </a:rPr>
              <a:t>Chant</a:t>
            </a:r>
            <a:endParaRPr lang="en-US" dirty="0">
              <a:solidFill>
                <a:srgbClr val="250B39"/>
              </a:solidFill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8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Prière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universelle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29956" y="1152636"/>
            <a:ext cx="6014021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de prière.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/>
          </a:p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Pour que nous sachions ouvrir notre cœur à Jésus pour connaître la joie de l’amour qu’il a pour nous, prions.</a:t>
            </a:r>
            <a:r>
              <a:rPr lang="en-US" sz="3200" dirty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000" dirty="0">
                <a:latin typeface="Helvetica" charset="0"/>
                <a:ea typeface="Helvetica" charset="0"/>
                <a:cs typeface="Helvetica" charset="0"/>
              </a:rPr>
              <a:t> </a:t>
            </a:r>
            <a:endParaRPr lang="en-US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22513" y="4299652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558556" y="1139217"/>
            <a:ext cx="578542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d’aumône.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que nous partagions généreusement avec les autres, prions.</a:t>
            </a:r>
            <a:r>
              <a:rPr lang="en-US" sz="3000" dirty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000" dirty="0">
                <a:latin typeface="Helvetica"/>
                <a:cs typeface="Helvetica"/>
              </a:rPr>
              <a:t> </a:t>
            </a:r>
            <a:endParaRPr lang="en-US" sz="3000" dirty="0" smtClean="0">
              <a:latin typeface="Helvetica"/>
              <a:cs typeface="Helvetica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56143" y="4177917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solidFill>
                  <a:srgbClr val="770C01"/>
                </a:solidFill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Prière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universelle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96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329956" y="1214192"/>
            <a:ext cx="601402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de jeûne.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Pour que nous arrêtions toutes les habitudes qui sont des barrières à l’amour et à la paix dans </a:t>
            </a: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notre famille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et notre communauté, prions. </a:t>
            </a:r>
            <a:endParaRPr lang="en-US" sz="3000" dirty="0"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44896" y="4700542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Prière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universelle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493396" y="1347372"/>
            <a:ext cx="6014021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Le carême est un temps pour demander pardon.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fr-FR" sz="3000" dirty="0">
              <a:latin typeface="Helvetica" charset="0"/>
              <a:ea typeface="Helvetica" charset="0"/>
              <a:cs typeface="Helvetica" charset="0"/>
            </a:endParaRPr>
          </a:p>
          <a:p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Pour que nous sachions demander pardon pour les fois où l’on a pu </a:t>
            </a:r>
            <a:r>
              <a:rPr lang="fr-FR" sz="3200" dirty="0" smtClean="0">
                <a:latin typeface="Helvetica" charset="0"/>
                <a:ea typeface="Helvetica" charset="0"/>
                <a:cs typeface="Helvetica" charset="0"/>
              </a:rPr>
              <a:t>faire </a:t>
            </a:r>
            <a:r>
              <a:rPr lang="fr-FR" sz="3200" dirty="0">
                <a:latin typeface="Helvetica" charset="0"/>
                <a:ea typeface="Helvetica" charset="0"/>
                <a:cs typeface="Helvetica" charset="0"/>
              </a:rPr>
              <a:t>de la peine aux autres, prions.</a:t>
            </a:r>
            <a:r>
              <a:rPr lang="en-US" sz="3200" dirty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000" dirty="0">
                <a:latin typeface="Helvetica" charset="0"/>
                <a:ea typeface="Helvetica" charset="0"/>
                <a:cs typeface="Helvetica" charset="0"/>
              </a:rPr>
              <a:t> </a:t>
            </a:r>
            <a:endParaRPr lang="en-US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endParaRPr lang="en-US" sz="3000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16328" y="4956052"/>
            <a:ext cx="599024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fr-FR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Seigneur, entends notre prière.</a:t>
            </a:r>
            <a:r>
              <a:rPr lang="en-US" sz="3000" dirty="0">
                <a:solidFill>
                  <a:srgbClr val="770C01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3300" dirty="0">
                <a:latin typeface="Helvetica"/>
                <a:cs typeface="Helvetica"/>
              </a:rPr>
              <a:t> 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766300" y="382415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Prière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r>
              <a:rPr lang="en-US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universelle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elvetica"/>
                <a:cs typeface="Helvetica"/>
              </a:rPr>
              <a:t>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6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763709" y="491138"/>
            <a:ext cx="7315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Notre Père, qui es aux cieux,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ton nom soit sanctifié,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</a:t>
            </a:r>
            <a:r>
              <a:rPr lang="fr-FR" sz="3500" b="1" dirty="0">
                <a:solidFill>
                  <a:srgbClr val="2F1047"/>
                </a:solidFill>
                <a:latin typeface="Helvetica" charset="0"/>
                <a:ea typeface="Helvetica" charset="0"/>
                <a:cs typeface="Helvetica" charset="0"/>
              </a:rPr>
              <a:t>ton règne vienne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que ta volonté soit faite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sur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la terre comme au ciel.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Donne-nous aujourd’hui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notre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pain de ce jour.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500" b="1" dirty="0">
                <a:solidFill>
                  <a:srgbClr val="2F1047"/>
                </a:solidFill>
                <a:latin typeface="Helvetica" charset="0"/>
                <a:ea typeface="Helvetica" charset="0"/>
                <a:cs typeface="Helvetica" charset="0"/>
              </a:rPr>
              <a:t>Pardonne-nous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 nos offenses,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comme nous pardonnons aussi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à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ceux qui nous ont offensés.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Et ne nous laisse pas </a:t>
            </a:r>
            <a:endParaRPr lang="fr-FR" sz="3000" dirty="0" smtClean="0">
              <a:latin typeface="Helvetica" charset="0"/>
              <a:ea typeface="Helvetica" charset="0"/>
              <a:cs typeface="Helvetica" charset="0"/>
            </a:endParaRPr>
          </a:p>
          <a:p>
            <a:pPr marL="457200" algn="ctr">
              <a:spcAft>
                <a:spcPts val="0"/>
              </a:spcAft>
            </a:pPr>
            <a:r>
              <a:rPr lang="fr-FR" sz="3000" dirty="0" smtClean="0">
                <a:latin typeface="Helvetica" charset="0"/>
                <a:ea typeface="Helvetica" charset="0"/>
                <a:cs typeface="Helvetica" charset="0"/>
              </a:rPr>
              <a:t>entrer </a:t>
            </a: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en tentation</a:t>
            </a:r>
            <a:br>
              <a:rPr lang="fr-FR" sz="3000" dirty="0">
                <a:latin typeface="Helvetica" charset="0"/>
                <a:ea typeface="Helvetica" charset="0"/>
                <a:cs typeface="Helvetica" charset="0"/>
              </a:rPr>
            </a:br>
            <a:r>
              <a:rPr lang="fr-FR" sz="3000" dirty="0">
                <a:latin typeface="Helvetica" charset="0"/>
                <a:ea typeface="Helvetica" charset="0"/>
                <a:cs typeface="Helvetica" charset="0"/>
              </a:rPr>
              <a:t>mais délivre-nous du Mal.</a:t>
            </a:r>
            <a:endParaRPr lang="en-US" sz="3000" dirty="0">
              <a:effectLst/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3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761" y="655876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250B39"/>
                </a:solidFill>
                <a:latin typeface="Helvetica"/>
                <a:cs typeface="Helvetica"/>
              </a:rPr>
              <a:t>Chant </a:t>
            </a:r>
            <a:r>
              <a:rPr lang="en-US" dirty="0" err="1" smtClean="0">
                <a:solidFill>
                  <a:srgbClr val="250B39"/>
                </a:solidFill>
                <a:latin typeface="Helvetica"/>
                <a:cs typeface="Helvetica"/>
              </a:rPr>
              <a:t>d’envoi</a:t>
            </a:r>
            <a:endParaRPr lang="en-US" dirty="0">
              <a:solidFill>
                <a:srgbClr val="250B39"/>
              </a:solidFill>
              <a:latin typeface="Helvetica"/>
              <a:cs typeface="Helvetic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638" y="21265"/>
            <a:ext cx="284123" cy="6772940"/>
          </a:xfrm>
          <a:prstGeom prst="rect">
            <a:avLst/>
          </a:prstGeom>
          <a:solidFill>
            <a:srgbClr val="40186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47761" y="21265"/>
            <a:ext cx="284123" cy="6772940"/>
          </a:xfrm>
          <a:prstGeom prst="rect">
            <a:avLst/>
          </a:prstGeom>
          <a:solidFill>
            <a:srgbClr val="572381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977" y="5000624"/>
            <a:ext cx="1653971" cy="165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69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230</Words>
  <Application>Microsoft Macintosh PowerPoint</Application>
  <PresentationFormat>On-screen Show (4:3)</PresentationFormat>
  <Paragraphs>61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Calibri</vt:lpstr>
      <vt:lpstr>Helvetica</vt:lpstr>
      <vt:lpstr>Arial</vt:lpstr>
      <vt:lpstr>Office Theme</vt:lpstr>
      <vt:lpstr>Mercredi des Cendres</vt:lpstr>
      <vt:lpstr>Chant d’ouverture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Chant d’envoi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Marilena Berardinelli</dc:creator>
  <cp:lastModifiedBy>Microsoft Office User</cp:lastModifiedBy>
  <cp:revision>81</cp:revision>
  <dcterms:created xsi:type="dcterms:W3CDTF">2017-02-28T02:17:07Z</dcterms:created>
  <dcterms:modified xsi:type="dcterms:W3CDTF">2018-07-10T01:06:55Z</dcterms:modified>
</cp:coreProperties>
</file>