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73" r:id="rId15"/>
    <p:sldId id="269" r:id="rId1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6" d="100"/>
          <a:sy n="126" d="100"/>
        </p:scale>
        <p:origin x="-348"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fr-FR" smtClean="0"/>
              <a:t>Modifiez le style du titre</a:t>
            </a:r>
            <a:endParaRPr kumimoji="0" lang="en-US"/>
          </a:p>
        </p:txBody>
      </p:sp>
      <p:sp>
        <p:nvSpPr>
          <p:cNvPr id="28" name="Espace réservé de la date 27"/>
          <p:cNvSpPr>
            <a:spLocks noGrp="1"/>
          </p:cNvSpPr>
          <p:nvPr>
            <p:ph type="dt" sz="half" idx="10"/>
          </p:nvPr>
        </p:nvSpPr>
        <p:spPr/>
        <p:txBody>
          <a:bodyPr/>
          <a:lstStyle/>
          <a:p>
            <a:fld id="{EE4FCE8A-9706-4C98-944C-3F5FBDEE512B}" type="datetimeFigureOut">
              <a:rPr lang="fr-FR" smtClean="0"/>
              <a:t>17/10/2013</a:t>
            </a:fld>
            <a:endParaRPr lang="fr-FR"/>
          </a:p>
        </p:txBody>
      </p:sp>
      <p:sp>
        <p:nvSpPr>
          <p:cNvPr id="17" name="Espace réservé du pied de page 16"/>
          <p:cNvSpPr>
            <a:spLocks noGrp="1"/>
          </p:cNvSpPr>
          <p:nvPr>
            <p:ph type="ftr" sz="quarter" idx="11"/>
          </p:nvPr>
        </p:nvSpPr>
        <p:spPr/>
        <p:txBody>
          <a:bodyPr/>
          <a:lstStyle/>
          <a:p>
            <a:endParaRPr lang="fr-FR"/>
          </a:p>
        </p:txBody>
      </p:sp>
      <p:sp>
        <p:nvSpPr>
          <p:cNvPr id="29" name="Espace réservé du numéro de diapositive 28"/>
          <p:cNvSpPr>
            <a:spLocks noGrp="1"/>
          </p:cNvSpPr>
          <p:nvPr>
            <p:ph type="sldNum" sz="quarter" idx="12"/>
          </p:nvPr>
        </p:nvSpPr>
        <p:spPr/>
        <p:txBody>
          <a:bodyPr/>
          <a:lstStyle/>
          <a:p>
            <a:fld id="{DA3ED2CB-0D9C-4A7C-8E82-B60F34E7BCD6}" type="slidenum">
              <a:rPr lang="fr-FR" smtClean="0"/>
              <a:t>‹N°›</a:t>
            </a:fld>
            <a:endParaRPr lang="fr-FR"/>
          </a:p>
        </p:txBody>
      </p:sp>
      <p:sp>
        <p:nvSpPr>
          <p:cNvPr id="9" name="Sous-titr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Modifiez le style des sous-titres du masque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EE4FCE8A-9706-4C98-944C-3F5FBDEE512B}" type="datetimeFigureOut">
              <a:rPr lang="fr-FR" smtClean="0"/>
              <a:t>17/10/2013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fr-FR" smtClean="0"/>
              <a:t>Modifiez le style du titre</a:t>
            </a:r>
            <a:endParaRPr kumimoji="0" lang="en-US"/>
          </a:p>
        </p:txBody>
      </p:sp>
      <p:sp>
        <p:nvSpPr>
          <p:cNvPr id="3" name="Espace réservé du texte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Modifiez les styles du texte du masque</a:t>
            </a:r>
          </a:p>
        </p:txBody>
      </p:sp>
      <p:sp>
        <p:nvSpPr>
          <p:cNvPr id="4" name="Espace réservé de la date 3"/>
          <p:cNvSpPr>
            <a:spLocks noGrp="1"/>
          </p:cNvSpPr>
          <p:nvPr>
            <p:ph type="dt" sz="half" idx="10"/>
          </p:nvPr>
        </p:nvSpPr>
        <p:spPr/>
        <p:txBody>
          <a:bodyPr/>
          <a:lstStyle/>
          <a:p>
            <a:fld id="{EE4FCE8A-9706-4C98-944C-3F5FBDEE512B}" type="datetimeFigureOut">
              <a:rPr lang="fr-FR" smtClean="0"/>
              <a:t>17/10/2013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a:xfrm>
            <a:off x="7924800" y="6416675"/>
            <a:ext cx="762000" cy="365125"/>
          </a:xfrm>
        </p:spPr>
        <p:txBody>
          <a:bodyPr/>
          <a:lstStyle/>
          <a:p>
            <a:fld id="{DA3ED2CB-0D9C-4A7C-8E82-B60F34E7BCD6}" type="slidenum">
              <a:rPr lang="fr-FR" smtClean="0"/>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u contenu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EE4FCE8A-9706-4C98-944C-3F5FBDEE512B}" type="datetimeFigureOut">
              <a:rPr lang="fr-FR" smtClean="0"/>
              <a:t>17/10/2013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fr-FR" smtClean="0"/>
              <a:t>Modifiez le style du titre</a:t>
            </a:r>
            <a:endParaRPr kumimoji="0" lang="en-US"/>
          </a:p>
        </p:txBody>
      </p:sp>
      <p:sp>
        <p:nvSpPr>
          <p:cNvPr id="3" name="Espace réservé du texte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4" name="Espace réservé du texte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5" name="Espace réservé du contenu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EE4FCE8A-9706-4C98-944C-3F5FBDEE512B}" type="datetimeFigureOut">
              <a:rPr lang="fr-FR" smtClean="0"/>
              <a:t>17/10/2013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e la date 2"/>
          <p:cNvSpPr>
            <a:spLocks noGrp="1"/>
          </p:cNvSpPr>
          <p:nvPr>
            <p:ph type="dt" sz="half" idx="10"/>
          </p:nvPr>
        </p:nvSpPr>
        <p:spPr/>
        <p:txBody>
          <a:bodyPr/>
          <a:lstStyle/>
          <a:p>
            <a:fld id="{EE4FCE8A-9706-4C98-944C-3F5FBDEE512B}" type="datetimeFigureOut">
              <a:rPr lang="fr-FR" smtClean="0"/>
              <a:t>17/10/2013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E4FCE8A-9706-4C98-944C-3F5FBDEE512B}" type="datetimeFigureOut">
              <a:rPr lang="fr-FR" smtClean="0"/>
              <a:t>17/10/2013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fr-FR" smtClean="0"/>
              <a:t>Modifiez le style du titre</a:t>
            </a:r>
            <a:endParaRPr kumimoji="0" lang="en-US"/>
          </a:p>
        </p:txBody>
      </p:sp>
      <p:sp>
        <p:nvSpPr>
          <p:cNvPr id="3" name="Espace réservé du texte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Modifiez les styles du texte du masque</a:t>
            </a:r>
          </a:p>
        </p:txBody>
      </p:sp>
      <p:sp>
        <p:nvSpPr>
          <p:cNvPr id="4" name="Espace réservé du contenu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EE4FCE8A-9706-4C98-944C-3F5FBDEE512B}" type="datetimeFigureOut">
              <a:rPr lang="fr-FR" smtClean="0"/>
              <a:t>17/10/2013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fr-FR" smtClean="0"/>
              <a:t>Modifiez le style du titre</a:t>
            </a:r>
            <a:endParaRPr kumimoji="0" lang="en-US"/>
          </a:p>
        </p:txBody>
      </p:sp>
      <p:sp>
        <p:nvSpPr>
          <p:cNvPr id="3" name="Espace réservé pour une image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fr-FR" smtClean="0">
                <a:solidFill>
                  <a:schemeClr val="lt1"/>
                </a:solidFill>
                <a:latin typeface="+mn-lt"/>
                <a:ea typeface="+mn-ea"/>
                <a:cs typeface="+mn-cs"/>
              </a:rPr>
              <a:t>Cliquez sur l'icône pour ajouter une image</a:t>
            </a:r>
            <a:endParaRPr kumimoji="0" lang="en-US" dirty="0">
              <a:solidFill>
                <a:schemeClr val="lt1"/>
              </a:solidFill>
              <a:latin typeface="+mn-lt"/>
              <a:ea typeface="+mn-ea"/>
              <a:cs typeface="+mn-cs"/>
            </a:endParaRPr>
          </a:p>
        </p:txBody>
      </p:sp>
      <p:sp>
        <p:nvSpPr>
          <p:cNvPr id="4" name="Espace réservé du texte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fr-FR" smtClean="0"/>
              <a:t>Modifiez les styles du texte du masque</a:t>
            </a:r>
          </a:p>
        </p:txBody>
      </p:sp>
      <p:sp>
        <p:nvSpPr>
          <p:cNvPr id="5" name="Espace réservé de la date 4"/>
          <p:cNvSpPr>
            <a:spLocks noGrp="1"/>
          </p:cNvSpPr>
          <p:nvPr>
            <p:ph type="dt" sz="half" idx="10"/>
          </p:nvPr>
        </p:nvSpPr>
        <p:spPr/>
        <p:txBody>
          <a:bodyPr/>
          <a:lstStyle/>
          <a:p>
            <a:fld id="{EE4FCE8A-9706-4C98-944C-3F5FBDEE512B}" type="datetimeFigureOut">
              <a:rPr lang="fr-FR" smtClean="0"/>
              <a:t>17/10/2013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EE4FCE8A-9706-4C98-944C-3F5FBDEE512B}" type="datetimeFigureOut">
              <a:rPr lang="fr-FR" smtClean="0"/>
              <a:t>17/10/2013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EE4FCE8A-9706-4C98-944C-3F5FBDEE512B}" type="datetimeFigureOut">
              <a:rPr lang="fr-FR" smtClean="0"/>
              <a:t>17/10/2013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A3ED2CB-0D9C-4A7C-8E82-B60F34E7BCD6}"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000" b="-2000"/>
          </a:stretch>
        </a:blipFill>
        <a:effectLst/>
      </p:bgPr>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fr-FR" smtClean="0"/>
              <a:t>Modifiez le style du titre</a:t>
            </a:r>
            <a:endParaRPr kumimoji="0" lang="en-US"/>
          </a:p>
        </p:txBody>
      </p:sp>
      <p:sp>
        <p:nvSpPr>
          <p:cNvPr id="13" name="Espace réservé du texte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EE4FCE8A-9706-4C98-944C-3F5FBDEE512B}" type="datetimeFigureOut">
              <a:rPr lang="fr-FR" smtClean="0"/>
              <a:t>17/10/2013</a:t>
            </a:fld>
            <a:endParaRPr lang="fr-FR"/>
          </a:p>
        </p:txBody>
      </p:sp>
      <p:sp>
        <p:nvSpPr>
          <p:cNvPr id="3" name="Espace réservé du pied de page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r-FR"/>
          </a:p>
        </p:txBody>
      </p:sp>
      <p:sp>
        <p:nvSpPr>
          <p:cNvPr id="23" name="Espace réservé du numéro de diapositive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DA3ED2CB-0D9C-4A7C-8E82-B60F34E7BCD6}" type="slidenum">
              <a:rPr lang="fr-FR" smtClean="0"/>
              <a:t>‹N°›</a:t>
            </a:fld>
            <a:endParaRPr lang="fr-F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5" name="ZoneTexte 4"/>
          <p:cNvSpPr txBox="1"/>
          <p:nvPr/>
        </p:nvSpPr>
        <p:spPr>
          <a:xfrm>
            <a:off x="581891" y="1905000"/>
            <a:ext cx="8077200" cy="3416320"/>
          </a:xfrm>
          <a:prstGeom prst="rect">
            <a:avLst/>
          </a:prstGeom>
          <a:noFill/>
        </p:spPr>
        <p:txBody>
          <a:bodyPr wrap="square" rtlCol="0">
            <a:spAutoFit/>
          </a:bodyPr>
          <a:lstStyle/>
          <a:p>
            <a:pPr algn="ctr"/>
            <a:r>
              <a:rPr lang="fr-CA" sz="7200" b="1" dirty="0" smtClean="0">
                <a:solidFill>
                  <a:srgbClr val="FF0000"/>
                </a:solidFill>
              </a:rPr>
              <a:t>Célébration</a:t>
            </a:r>
          </a:p>
          <a:p>
            <a:pPr algn="ctr"/>
            <a:r>
              <a:rPr lang="fr-CA" sz="7200" b="1" dirty="0" smtClean="0">
                <a:solidFill>
                  <a:srgbClr val="FF0000"/>
                </a:solidFill>
              </a:rPr>
              <a:t>de la parole</a:t>
            </a:r>
          </a:p>
          <a:p>
            <a:pPr algn="ctr"/>
            <a:endParaRPr lang="fr-CA" sz="7200" b="1" dirty="0">
              <a:solidFill>
                <a:schemeClr val="bg1"/>
              </a:solidFill>
            </a:endParaRPr>
          </a:p>
        </p:txBody>
      </p:sp>
    </p:spTree>
    <p:extLst>
      <p:ext uri="{BB962C8B-B14F-4D97-AF65-F5344CB8AC3E}">
        <p14:creationId xmlns:p14="http://schemas.microsoft.com/office/powerpoint/2010/main" val="3804092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4" name="ZoneTexte 3"/>
          <p:cNvSpPr txBox="1"/>
          <p:nvPr/>
        </p:nvSpPr>
        <p:spPr>
          <a:xfrm>
            <a:off x="394855" y="1847195"/>
            <a:ext cx="8382000" cy="4154984"/>
          </a:xfrm>
          <a:prstGeom prst="rect">
            <a:avLst/>
          </a:prstGeom>
          <a:noFill/>
        </p:spPr>
        <p:txBody>
          <a:bodyPr wrap="square" rtlCol="0">
            <a:spAutoFit/>
          </a:bodyPr>
          <a:lstStyle/>
          <a:p>
            <a:r>
              <a:rPr lang="fr-CA" sz="2800" b="1" dirty="0" smtClean="0">
                <a:solidFill>
                  <a:srgbClr val="FF0000"/>
                </a:solidFill>
              </a:rPr>
              <a:t>Chant d’entrée : T’es </a:t>
            </a:r>
            <a:r>
              <a:rPr lang="fr-CA" sz="2800" b="1" dirty="0" smtClean="0">
                <a:solidFill>
                  <a:srgbClr val="FF0000"/>
                </a:solidFill>
              </a:rPr>
              <a:t>bienvenu </a:t>
            </a:r>
            <a:r>
              <a:rPr lang="fr-CA" sz="2800" b="1" dirty="0" smtClean="0">
                <a:solidFill>
                  <a:srgbClr val="FF0000"/>
                </a:solidFill>
              </a:rPr>
              <a:t>chez moi! </a:t>
            </a:r>
          </a:p>
          <a:p>
            <a:endParaRPr lang="fr-CA" sz="2800" b="1" dirty="0">
              <a:solidFill>
                <a:srgbClr val="FF0000"/>
              </a:solidFill>
            </a:endParaRPr>
          </a:p>
          <a:p>
            <a:r>
              <a:rPr lang="fr-CA" sz="2800" b="1" dirty="0" smtClean="0">
                <a:solidFill>
                  <a:srgbClr val="FF0000"/>
                </a:solidFill>
              </a:rPr>
              <a:t>Accueil</a:t>
            </a:r>
          </a:p>
          <a:p>
            <a:endParaRPr lang="fr-CA" sz="2800" b="1" dirty="0">
              <a:solidFill>
                <a:srgbClr val="FF0000"/>
              </a:solidFill>
            </a:endParaRPr>
          </a:p>
          <a:p>
            <a:r>
              <a:rPr lang="fr-CA" sz="2800" b="1" dirty="0" smtClean="0">
                <a:solidFill>
                  <a:srgbClr val="FF0000"/>
                </a:solidFill>
              </a:rPr>
              <a:t>Dans quelques semaines, ce sera Noël! </a:t>
            </a:r>
            <a:endParaRPr lang="fr-CA" sz="1200" b="1" dirty="0" smtClean="0">
              <a:solidFill>
                <a:srgbClr val="FF0000"/>
              </a:solidFill>
            </a:endParaRPr>
          </a:p>
          <a:p>
            <a:endParaRPr lang="fr-CA" sz="1200" b="1" dirty="0">
              <a:solidFill>
                <a:srgbClr val="FF0000"/>
              </a:solidFill>
            </a:endParaRPr>
          </a:p>
          <a:p>
            <a:r>
              <a:rPr lang="fr-CA" sz="2800" b="1" dirty="0" smtClean="0">
                <a:solidFill>
                  <a:srgbClr val="FF0000"/>
                </a:solidFill>
              </a:rPr>
              <a:t>C’est le temps de nous réveiller et de nous rappeler que le 25 décembre permet de souligner que Jésus est venu au monde sur la terre et qu’il a grandi parmi nous. </a:t>
            </a:r>
            <a:endParaRPr lang="fr-FR" sz="2800" b="1" dirty="0">
              <a:solidFill>
                <a:srgbClr val="FF0000"/>
              </a:solidFill>
            </a:endParaRPr>
          </a:p>
        </p:txBody>
      </p:sp>
    </p:spTree>
    <p:extLst>
      <p:ext uri="{BB962C8B-B14F-4D97-AF65-F5344CB8AC3E}">
        <p14:creationId xmlns:p14="http://schemas.microsoft.com/office/powerpoint/2010/main" val="8290127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838200"/>
            <a:ext cx="8229600" cy="4709160"/>
          </a:xfrm>
        </p:spPr>
        <p:txBody>
          <a:bodyPr/>
          <a:lstStyle/>
          <a:p>
            <a:pPr marL="137160" indent="0">
              <a:buNone/>
            </a:pPr>
            <a:r>
              <a:rPr lang="fr-CA" b="1" dirty="0" smtClean="0">
                <a:solidFill>
                  <a:srgbClr val="FF0000"/>
                </a:solidFill>
              </a:rPr>
              <a:t>Il est venu annoncer la BONNE NOUVELLE : Dieu nous aime et il vient nous montrer  le chemin de l’amour pour trouver le vrai bonheur.</a:t>
            </a:r>
          </a:p>
          <a:p>
            <a:endParaRPr lang="fr-CA" b="1" dirty="0">
              <a:solidFill>
                <a:srgbClr val="FF0000"/>
              </a:solidFill>
            </a:endParaRPr>
          </a:p>
          <a:p>
            <a:pPr marL="137160" indent="0">
              <a:buNone/>
            </a:pPr>
            <a:r>
              <a:rPr lang="fr-CA" b="1" dirty="0" smtClean="0">
                <a:solidFill>
                  <a:srgbClr val="FF0000"/>
                </a:solidFill>
              </a:rPr>
              <a:t>À Noël, Jésus s’invite chez nous comme un ami.  Réveillons-nous! Préparons-nous </a:t>
            </a:r>
            <a:r>
              <a:rPr lang="fr-CA" b="1" dirty="0" smtClean="0">
                <a:solidFill>
                  <a:srgbClr val="FF0000"/>
                </a:solidFill>
              </a:rPr>
              <a:t>à </a:t>
            </a:r>
            <a:r>
              <a:rPr lang="fr-CA" b="1" dirty="0" smtClean="0">
                <a:solidFill>
                  <a:srgbClr val="FF0000"/>
                </a:solidFill>
              </a:rPr>
              <a:t>l’accueillir comme un ami important!</a:t>
            </a:r>
            <a:endParaRPr lang="fr-FR" b="1" dirty="0">
              <a:solidFill>
                <a:srgbClr val="FF0000"/>
              </a:solidFill>
            </a:endParaRPr>
          </a:p>
        </p:txBody>
      </p:sp>
    </p:spTree>
    <p:extLst>
      <p:ext uri="{BB962C8B-B14F-4D97-AF65-F5344CB8AC3E}">
        <p14:creationId xmlns:p14="http://schemas.microsoft.com/office/powerpoint/2010/main" val="6472466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33400" y="304800"/>
            <a:ext cx="8229600" cy="4709160"/>
          </a:xfrm>
        </p:spPr>
        <p:txBody>
          <a:bodyPr>
            <a:normAutofit/>
          </a:bodyPr>
          <a:lstStyle/>
          <a:p>
            <a:pPr marL="137160" indent="0">
              <a:buNone/>
            </a:pPr>
            <a:r>
              <a:rPr lang="fr-CA" b="1" dirty="0" smtClean="0">
                <a:solidFill>
                  <a:srgbClr val="FF0000"/>
                </a:solidFill>
              </a:rPr>
              <a:t>Prière</a:t>
            </a:r>
            <a:endParaRPr lang="fr-CA" sz="800" b="1" dirty="0" smtClean="0">
              <a:solidFill>
                <a:srgbClr val="FF0000"/>
              </a:solidFill>
            </a:endParaRPr>
          </a:p>
          <a:p>
            <a:pPr marL="137160" indent="0">
              <a:buNone/>
            </a:pPr>
            <a:endParaRPr lang="fr-CA" sz="800" b="1" dirty="0">
              <a:solidFill>
                <a:srgbClr val="FF0000"/>
              </a:solidFill>
            </a:endParaRPr>
          </a:p>
          <a:p>
            <a:pPr marL="137160" indent="0">
              <a:buNone/>
            </a:pPr>
            <a:r>
              <a:rPr lang="fr-CA" b="1" dirty="0" smtClean="0">
                <a:solidFill>
                  <a:srgbClr val="FF0000"/>
                </a:solidFill>
              </a:rPr>
              <a:t>Seigneur notre Dieu, tu nous appelles à nous réveiller à ton amour, à nous préparer à recevoir et à célébrer la fête d’un ami important qui veut avoir une grande place dans notre cœur. Il a besoin de nous à tous les jours pour bâtir un monde plus beau, plus juste et plus fraternel. Engageons-nous à marcher dans ses pas au cours de cette période de l’Avent.</a:t>
            </a:r>
            <a:endParaRPr lang="fr-FR" b="1" dirty="0">
              <a:solidFill>
                <a:srgbClr val="FF0000"/>
              </a:solidFill>
            </a:endParaRPr>
          </a:p>
        </p:txBody>
      </p:sp>
    </p:spTree>
    <p:extLst>
      <p:ext uri="{BB962C8B-B14F-4D97-AF65-F5344CB8AC3E}">
        <p14:creationId xmlns:p14="http://schemas.microsoft.com/office/powerpoint/2010/main" val="35446492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76400"/>
            <a:ext cx="8229600" cy="6248400"/>
          </a:xfrm>
        </p:spPr>
        <p:txBody>
          <a:bodyPr>
            <a:noAutofit/>
          </a:bodyPr>
          <a:lstStyle/>
          <a:p>
            <a:pPr marL="137160" indent="0">
              <a:spcBef>
                <a:spcPts val="0"/>
              </a:spcBef>
              <a:buNone/>
            </a:pPr>
            <a:r>
              <a:rPr lang="fr-CA" sz="2600" b="1" dirty="0" smtClean="0">
                <a:solidFill>
                  <a:srgbClr val="FF0000"/>
                </a:solidFill>
              </a:rPr>
              <a:t>Afin d’accueillir dignement la Parole,  tu es invité à dire dans ton cœur les paroles suivantes.</a:t>
            </a:r>
          </a:p>
          <a:p>
            <a:pPr marL="137160" indent="0">
              <a:spcBef>
                <a:spcPts val="0"/>
              </a:spcBef>
              <a:buNone/>
            </a:pPr>
            <a:endParaRPr lang="fr-CA" sz="2600" b="1" dirty="0" smtClean="0">
              <a:solidFill>
                <a:srgbClr val="FF0000"/>
              </a:solidFill>
            </a:endParaRPr>
          </a:p>
          <a:p>
            <a:pPr marL="137160" indent="0">
              <a:spcBef>
                <a:spcPts val="0"/>
              </a:spcBef>
              <a:buNone/>
            </a:pPr>
            <a:r>
              <a:rPr lang="fr-CA" sz="2600" b="1" dirty="0" smtClean="0">
                <a:solidFill>
                  <a:srgbClr val="FF0000"/>
                </a:solidFill>
              </a:rPr>
              <a:t>-En faisant une croix sur ton front :</a:t>
            </a:r>
          </a:p>
          <a:p>
            <a:pPr marL="137160" indent="0">
              <a:spcBef>
                <a:spcPts val="0"/>
              </a:spcBef>
              <a:buNone/>
            </a:pPr>
            <a:r>
              <a:rPr lang="fr-CA" sz="2600" b="1" dirty="0" smtClean="0">
                <a:solidFill>
                  <a:srgbClr val="FF0000"/>
                </a:solidFill>
              </a:rPr>
              <a:t>« Seigneur, ouvre ma pensée pour que je comprenne ta Parole. »</a:t>
            </a:r>
          </a:p>
          <a:p>
            <a:pPr marL="137160" indent="0">
              <a:spcBef>
                <a:spcPts val="0"/>
              </a:spcBef>
              <a:buNone/>
            </a:pPr>
            <a:r>
              <a:rPr lang="fr-CA" sz="2600" b="1" dirty="0" smtClean="0">
                <a:solidFill>
                  <a:srgbClr val="FF0000"/>
                </a:solidFill>
              </a:rPr>
              <a:t>-En faisant une croix sur ta bouche :</a:t>
            </a:r>
          </a:p>
          <a:p>
            <a:pPr marL="137160" indent="0">
              <a:spcBef>
                <a:spcPts val="0"/>
              </a:spcBef>
              <a:buNone/>
            </a:pPr>
            <a:r>
              <a:rPr lang="fr-CA" sz="2600" b="1" dirty="0" smtClean="0">
                <a:solidFill>
                  <a:srgbClr val="FF0000"/>
                </a:solidFill>
              </a:rPr>
              <a:t>« Seigneur, ouvre mes lèvres pour que je partage ta Parole. »</a:t>
            </a:r>
          </a:p>
          <a:p>
            <a:pPr marL="137160" indent="0">
              <a:spcBef>
                <a:spcPts val="0"/>
              </a:spcBef>
              <a:buNone/>
            </a:pPr>
            <a:r>
              <a:rPr lang="fr-CA" sz="2600" b="1" dirty="0" smtClean="0">
                <a:solidFill>
                  <a:srgbClr val="FF0000"/>
                </a:solidFill>
              </a:rPr>
              <a:t>-En faisant une croix sur ton cœur :</a:t>
            </a:r>
          </a:p>
          <a:p>
            <a:pPr marL="137160" indent="0">
              <a:spcBef>
                <a:spcPts val="0"/>
              </a:spcBef>
              <a:buNone/>
            </a:pPr>
            <a:r>
              <a:rPr lang="fr-CA" sz="2600" b="1" dirty="0" smtClean="0">
                <a:solidFill>
                  <a:srgbClr val="FF0000"/>
                </a:solidFill>
              </a:rPr>
              <a:t>« Seigneur, ouvre mon cœur pour que je vive ta Parole. »</a:t>
            </a:r>
            <a:endParaRPr lang="fr-FR" sz="2600" b="1" dirty="0">
              <a:solidFill>
                <a:srgbClr val="FF0000"/>
              </a:solidFill>
            </a:endParaRPr>
          </a:p>
        </p:txBody>
      </p:sp>
    </p:spTree>
    <p:extLst>
      <p:ext uri="{BB962C8B-B14F-4D97-AF65-F5344CB8AC3E}">
        <p14:creationId xmlns:p14="http://schemas.microsoft.com/office/powerpoint/2010/main" val="38225939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marL="137160" indent="0">
              <a:buNone/>
            </a:pPr>
            <a:endParaRPr lang="fr-CA" b="1" dirty="0"/>
          </a:p>
          <a:p>
            <a:pPr marL="137160" indent="0">
              <a:buNone/>
            </a:pPr>
            <a:endParaRPr lang="fr-FR" b="1" dirty="0"/>
          </a:p>
        </p:txBody>
      </p:sp>
      <p:sp>
        <p:nvSpPr>
          <p:cNvPr id="4" name="ZoneTexte 3"/>
          <p:cNvSpPr txBox="1"/>
          <p:nvPr/>
        </p:nvSpPr>
        <p:spPr>
          <a:xfrm>
            <a:off x="457200" y="1750397"/>
            <a:ext cx="8153400" cy="4493538"/>
          </a:xfrm>
          <a:prstGeom prst="rect">
            <a:avLst/>
          </a:prstGeom>
          <a:noFill/>
        </p:spPr>
        <p:txBody>
          <a:bodyPr wrap="square" rtlCol="0">
            <a:spAutoFit/>
          </a:bodyPr>
          <a:lstStyle/>
          <a:p>
            <a:r>
              <a:rPr lang="fr-CA" sz="2600" b="1" dirty="0" smtClean="0">
                <a:solidFill>
                  <a:srgbClr val="FF0000"/>
                </a:solidFill>
              </a:rPr>
              <a:t>Liturgie de la Parole</a:t>
            </a:r>
          </a:p>
          <a:p>
            <a:endParaRPr lang="fr-CA" sz="2600" b="1" dirty="0">
              <a:solidFill>
                <a:srgbClr val="FF0000"/>
              </a:solidFill>
            </a:endParaRPr>
          </a:p>
          <a:p>
            <a:r>
              <a:rPr lang="fr-CA" sz="2600" b="1" dirty="0" smtClean="0">
                <a:solidFill>
                  <a:srgbClr val="FF0000"/>
                </a:solidFill>
              </a:rPr>
              <a:t>Évangile de Jésus Christ selon Saint Luc (1, 30 – 33)</a:t>
            </a:r>
          </a:p>
          <a:p>
            <a:endParaRPr lang="fr-CA" sz="2600" b="1" dirty="0">
              <a:solidFill>
                <a:srgbClr val="FF0000"/>
              </a:solidFill>
            </a:endParaRPr>
          </a:p>
          <a:p>
            <a:r>
              <a:rPr lang="fr-CA" sz="2600" b="1" dirty="0" smtClean="0">
                <a:solidFill>
                  <a:srgbClr val="FF0000"/>
                </a:solidFill>
              </a:rPr>
              <a:t>L’ange lui dit alors : « N’aie pas peur Marie car tu as la faveur de Dieu.  Bientôt tu seras enceinte puis tu mettras au monde un fils que tu nommeras Jésus. Il sera grand. On l’appellera le fils du Dieu Vivant.  Le Seigneur Dieu fera de lui un roi comme le fut David son </a:t>
            </a:r>
            <a:r>
              <a:rPr lang="fr-CA" sz="2600" b="1" dirty="0">
                <a:solidFill>
                  <a:srgbClr val="FF0000"/>
                </a:solidFill>
              </a:rPr>
              <a:t>a</a:t>
            </a:r>
            <a:r>
              <a:rPr lang="fr-CA" sz="2600" b="1" dirty="0" smtClean="0">
                <a:solidFill>
                  <a:srgbClr val="FF0000"/>
                </a:solidFill>
              </a:rPr>
              <a:t>ncêtre et il règnera pour toujours sur le peuple d’Israël, son règne n’aura point de fin. »</a:t>
            </a:r>
            <a:endParaRPr lang="fr-CA" sz="2600" b="1" dirty="0">
              <a:solidFill>
                <a:srgbClr val="FF0000"/>
              </a:solidFill>
            </a:endParaRPr>
          </a:p>
        </p:txBody>
      </p:sp>
    </p:spTree>
    <p:extLst>
      <p:ext uri="{BB962C8B-B14F-4D97-AF65-F5344CB8AC3E}">
        <p14:creationId xmlns:p14="http://schemas.microsoft.com/office/powerpoint/2010/main" val="2831246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844040"/>
            <a:ext cx="8229600" cy="4709160"/>
          </a:xfrm>
        </p:spPr>
        <p:txBody>
          <a:bodyPr>
            <a:normAutofit fontScale="85000" lnSpcReduction="20000"/>
          </a:bodyPr>
          <a:lstStyle/>
          <a:p>
            <a:pPr marL="137160" indent="0">
              <a:buNone/>
            </a:pPr>
            <a:r>
              <a:rPr lang="fr-CA" b="1" dirty="0" smtClean="0">
                <a:solidFill>
                  <a:srgbClr val="FF0000"/>
                </a:solidFill>
              </a:rPr>
              <a:t>Réflexion sur la Parole</a:t>
            </a:r>
          </a:p>
          <a:p>
            <a:pPr marL="137160" indent="0">
              <a:buNone/>
            </a:pPr>
            <a:endParaRPr lang="fr-CA" b="1" dirty="0">
              <a:solidFill>
                <a:srgbClr val="FF0000"/>
              </a:solidFill>
            </a:endParaRPr>
          </a:p>
          <a:p>
            <a:pPr marL="137160" indent="0">
              <a:buNone/>
            </a:pPr>
            <a:r>
              <a:rPr lang="fr-CA" b="1" dirty="0" smtClean="0">
                <a:solidFill>
                  <a:srgbClr val="FF0000"/>
                </a:solidFill>
              </a:rPr>
              <a:t>L’ange dit à Marie : « Tu as la faveur de Dieu. »</a:t>
            </a:r>
          </a:p>
          <a:p>
            <a:pPr marL="137160" indent="0">
              <a:buNone/>
            </a:pPr>
            <a:r>
              <a:rPr lang="fr-CA" b="1" dirty="0" smtClean="0">
                <a:solidFill>
                  <a:srgbClr val="FF0000"/>
                </a:solidFill>
              </a:rPr>
              <a:t>Elle a été choisie pour une grande mission : celle de rendre le monde meilleur en acceptant d’être la mère de Jésus.</a:t>
            </a:r>
          </a:p>
          <a:p>
            <a:pPr marL="137160" indent="0">
              <a:buNone/>
            </a:pPr>
            <a:endParaRPr lang="fr-CA" b="1" dirty="0">
              <a:solidFill>
                <a:srgbClr val="FF0000"/>
              </a:solidFill>
            </a:endParaRPr>
          </a:p>
          <a:p>
            <a:pPr marL="137160" indent="0">
              <a:buNone/>
            </a:pPr>
            <a:r>
              <a:rPr lang="fr-CA" b="1" dirty="0" smtClean="0">
                <a:solidFill>
                  <a:srgbClr val="FF0000"/>
                </a:solidFill>
              </a:rPr>
              <a:t>Nous aussi nous avons la faveur de Dieu parce qu’il vient nous visiter, il est toujours présent en nous.  Il veut nous remplir de son amour pour nous aider à grandir.  Nous avons tous reçu une mission : celle de rendre le monde meilleur en témoignant de l’amour de Dieu avec les dons et les talents qu’Il m’a donnés. </a:t>
            </a:r>
          </a:p>
          <a:p>
            <a:pPr marL="137160" indent="0">
              <a:buNone/>
            </a:pPr>
            <a:endParaRPr lang="fr-CA" b="1" dirty="0">
              <a:solidFill>
                <a:srgbClr val="FF0000"/>
              </a:solidFill>
            </a:endParaRPr>
          </a:p>
          <a:p>
            <a:pPr marL="137160" indent="0">
              <a:buNone/>
            </a:pPr>
            <a:endParaRPr lang="fr-FR" b="1" dirty="0">
              <a:solidFill>
                <a:srgbClr val="FF0000"/>
              </a:solidFill>
            </a:endParaRPr>
          </a:p>
        </p:txBody>
      </p:sp>
    </p:spTree>
    <p:extLst>
      <p:ext uri="{BB962C8B-B14F-4D97-AF65-F5344CB8AC3E}">
        <p14:creationId xmlns:p14="http://schemas.microsoft.com/office/powerpoint/2010/main" val="2477552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33400"/>
            <a:ext cx="8229600" cy="4709160"/>
          </a:xfrm>
        </p:spPr>
        <p:txBody>
          <a:bodyPr/>
          <a:lstStyle/>
          <a:p>
            <a:pPr marL="137160" indent="0">
              <a:buNone/>
            </a:pPr>
            <a:r>
              <a:rPr lang="fr-CA" b="1" dirty="0" smtClean="0">
                <a:solidFill>
                  <a:srgbClr val="FF0000"/>
                </a:solidFill>
              </a:rPr>
              <a:t>Intentions de prière</a:t>
            </a:r>
            <a:endParaRPr lang="fr-CA" sz="1800" b="1" dirty="0" smtClean="0">
              <a:solidFill>
                <a:srgbClr val="FF0000"/>
              </a:solidFill>
            </a:endParaRPr>
          </a:p>
          <a:p>
            <a:pPr marL="137160" indent="0">
              <a:buNone/>
            </a:pPr>
            <a:endParaRPr lang="fr-CA" sz="1800" b="1" dirty="0">
              <a:solidFill>
                <a:srgbClr val="FF0000"/>
              </a:solidFill>
            </a:endParaRPr>
          </a:p>
          <a:p>
            <a:pPr marL="137160" indent="0">
              <a:buNone/>
            </a:pPr>
            <a:r>
              <a:rPr lang="fr-CA" b="1" dirty="0" smtClean="0">
                <a:solidFill>
                  <a:srgbClr val="FF0000"/>
                </a:solidFill>
              </a:rPr>
              <a:t>Nous voulons marcher vers Noël avec joie et te faire une place dans notre vie.  Seigneur donne-nous la force et l’énergie d’être des messagers de joie, d’amour, de paix et d’espérance.  </a:t>
            </a:r>
          </a:p>
          <a:p>
            <a:pPr marL="137160" indent="0">
              <a:buNone/>
            </a:pPr>
            <a:endParaRPr lang="fr-CA" sz="1800" b="1" dirty="0">
              <a:solidFill>
                <a:srgbClr val="FF0000"/>
              </a:solidFill>
            </a:endParaRPr>
          </a:p>
          <a:p>
            <a:pPr marL="137160" indent="0">
              <a:buNone/>
            </a:pPr>
            <a:r>
              <a:rPr lang="fr-CA" b="1" dirty="0" smtClean="0">
                <a:solidFill>
                  <a:srgbClr val="FF0000"/>
                </a:solidFill>
              </a:rPr>
              <a:t>Nous répondrons après chaque intention:  Seigneur, réveille nos cœurs à ton amour.</a:t>
            </a:r>
            <a:endParaRPr lang="fr-FR" b="1" dirty="0">
              <a:solidFill>
                <a:srgbClr val="FF0000"/>
              </a:solidFill>
            </a:endParaRPr>
          </a:p>
        </p:txBody>
      </p:sp>
    </p:spTree>
    <p:extLst>
      <p:ext uri="{BB962C8B-B14F-4D97-AF65-F5344CB8AC3E}">
        <p14:creationId xmlns:p14="http://schemas.microsoft.com/office/powerpoint/2010/main" val="22949864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066800"/>
            <a:ext cx="8229600" cy="4709160"/>
          </a:xfrm>
        </p:spPr>
        <p:txBody>
          <a:bodyPr/>
          <a:lstStyle/>
          <a:p>
            <a:pPr marL="137160" indent="0">
              <a:buNone/>
            </a:pPr>
            <a:r>
              <a:rPr lang="fr-CA" b="1" dirty="0" smtClean="0">
                <a:solidFill>
                  <a:srgbClr val="FF0000"/>
                </a:solidFill>
              </a:rPr>
              <a:t>Seigneur, nous voulons marcher à ta suite et vivre de ta Vie nouvelle.  Aide-nous à agir avec amour auprès des personnes qui nous entourent à l’école et des membres de notre famille.  Seigneur, réveille nos cœurs à ton amour.</a:t>
            </a:r>
          </a:p>
          <a:p>
            <a:pPr marL="137160" indent="0">
              <a:buNone/>
            </a:pPr>
            <a:endParaRPr lang="fr-CA" b="1" dirty="0">
              <a:solidFill>
                <a:srgbClr val="FF0000"/>
              </a:solidFill>
            </a:endParaRPr>
          </a:p>
          <a:p>
            <a:pPr marL="137160" indent="0">
              <a:buNone/>
            </a:pPr>
            <a:r>
              <a:rPr lang="fr-CA" b="1" dirty="0" smtClean="0">
                <a:solidFill>
                  <a:srgbClr val="FF0000"/>
                </a:solidFill>
              </a:rPr>
              <a:t>Tous : Seigneur, réveille nos cœurs à ton amour.</a:t>
            </a:r>
            <a:endParaRPr lang="fr-FR" b="1" dirty="0">
              <a:solidFill>
                <a:srgbClr val="FF0000"/>
              </a:solidFill>
            </a:endParaRPr>
          </a:p>
        </p:txBody>
      </p:sp>
    </p:spTree>
    <p:extLst>
      <p:ext uri="{BB962C8B-B14F-4D97-AF65-F5344CB8AC3E}">
        <p14:creationId xmlns:p14="http://schemas.microsoft.com/office/powerpoint/2010/main" val="22953957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85800"/>
            <a:ext cx="8229600" cy="4709160"/>
          </a:xfrm>
        </p:spPr>
        <p:txBody>
          <a:bodyPr/>
          <a:lstStyle/>
          <a:p>
            <a:pPr marL="137160" indent="0">
              <a:buNone/>
            </a:pPr>
            <a:r>
              <a:rPr lang="fr-CA" b="1" dirty="0" smtClean="0">
                <a:solidFill>
                  <a:srgbClr val="FF0000"/>
                </a:solidFill>
              </a:rPr>
              <a:t>Seigneur, nous voulons aider les gens de la communauté qui sont dans le besoin.  Aide-nous à poser des gestes de partage en donnant de notre temps, de notre argent pour que des adultes et des jeunes soient plus heureux à Noël.</a:t>
            </a:r>
          </a:p>
          <a:p>
            <a:pPr marL="137160" indent="0">
              <a:buNone/>
            </a:pPr>
            <a:r>
              <a:rPr lang="fr-CA" b="1" dirty="0" smtClean="0">
                <a:solidFill>
                  <a:srgbClr val="FF0000"/>
                </a:solidFill>
              </a:rPr>
              <a:t>Seigneur, réveille nos cœurs à ton amour.</a:t>
            </a:r>
          </a:p>
          <a:p>
            <a:pPr marL="137160" indent="0">
              <a:buNone/>
            </a:pPr>
            <a:endParaRPr lang="fr-CA" b="1" dirty="0">
              <a:solidFill>
                <a:srgbClr val="FF0000"/>
              </a:solidFill>
            </a:endParaRPr>
          </a:p>
          <a:p>
            <a:pPr marL="137160" indent="0">
              <a:buNone/>
            </a:pPr>
            <a:r>
              <a:rPr lang="fr-CA" b="1" dirty="0" smtClean="0">
                <a:solidFill>
                  <a:srgbClr val="FF0000"/>
                </a:solidFill>
              </a:rPr>
              <a:t>Tous :  Seigneur, réveille nos cœurs à ton amour.</a:t>
            </a:r>
            <a:endParaRPr lang="fr-FR" b="1" dirty="0">
              <a:solidFill>
                <a:srgbClr val="FF0000"/>
              </a:solidFill>
            </a:endParaRPr>
          </a:p>
        </p:txBody>
      </p:sp>
    </p:spTree>
    <p:extLst>
      <p:ext uri="{BB962C8B-B14F-4D97-AF65-F5344CB8AC3E}">
        <p14:creationId xmlns:p14="http://schemas.microsoft.com/office/powerpoint/2010/main" val="42251757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14400"/>
            <a:ext cx="8229600" cy="4709160"/>
          </a:xfrm>
        </p:spPr>
        <p:txBody>
          <a:bodyPr/>
          <a:lstStyle/>
          <a:p>
            <a:pPr marL="137160" indent="0">
              <a:buNone/>
            </a:pPr>
            <a:r>
              <a:rPr lang="fr-CA" b="1" dirty="0" smtClean="0">
                <a:solidFill>
                  <a:srgbClr val="FF0000"/>
                </a:solidFill>
              </a:rPr>
              <a:t>Seigneur, nous voulons nous rapprocher de toi.  Aide-nous à te faire une petite place chaque jour en communiquant avec toi dans notre cœur </a:t>
            </a:r>
            <a:r>
              <a:rPr lang="fr-CA" b="1" dirty="0">
                <a:solidFill>
                  <a:srgbClr val="FF0000"/>
                </a:solidFill>
              </a:rPr>
              <a:t>s</a:t>
            </a:r>
            <a:r>
              <a:rPr lang="fr-CA" b="1" dirty="0" smtClean="0">
                <a:solidFill>
                  <a:srgbClr val="FF0000"/>
                </a:solidFill>
              </a:rPr>
              <a:t>achant que tu es toujours là.</a:t>
            </a:r>
          </a:p>
          <a:p>
            <a:pPr marL="137160" indent="0">
              <a:buNone/>
            </a:pPr>
            <a:r>
              <a:rPr lang="fr-CA" b="1" dirty="0" smtClean="0">
                <a:solidFill>
                  <a:srgbClr val="FF0000"/>
                </a:solidFill>
              </a:rPr>
              <a:t>Seigneur, réveille nos cœurs à ton amour.</a:t>
            </a:r>
          </a:p>
          <a:p>
            <a:pPr marL="137160" indent="0">
              <a:buNone/>
            </a:pPr>
            <a:endParaRPr lang="fr-CA" b="1" dirty="0">
              <a:solidFill>
                <a:srgbClr val="FF0000"/>
              </a:solidFill>
            </a:endParaRPr>
          </a:p>
          <a:p>
            <a:pPr marL="137160" indent="0">
              <a:buNone/>
            </a:pPr>
            <a:r>
              <a:rPr lang="fr-CA" b="1" dirty="0" smtClean="0">
                <a:solidFill>
                  <a:srgbClr val="FF0000"/>
                </a:solidFill>
              </a:rPr>
              <a:t>Tous :  Seigneur réveille nos cœurs à ton amour.</a:t>
            </a:r>
            <a:endParaRPr lang="fr-FR" b="1" dirty="0">
              <a:solidFill>
                <a:srgbClr val="FF0000"/>
              </a:solidFill>
            </a:endParaRPr>
          </a:p>
        </p:txBody>
      </p:sp>
    </p:spTree>
    <p:extLst>
      <p:ext uri="{BB962C8B-B14F-4D97-AF65-F5344CB8AC3E}">
        <p14:creationId xmlns:p14="http://schemas.microsoft.com/office/powerpoint/2010/main" val="7932404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2148840"/>
            <a:ext cx="8229600" cy="4099560"/>
          </a:xfrm>
        </p:spPr>
        <p:txBody>
          <a:bodyPr/>
          <a:lstStyle/>
          <a:p>
            <a:pPr marL="137160" indent="0">
              <a:buNone/>
            </a:pPr>
            <a:r>
              <a:rPr lang="fr-CA" b="1" dirty="0" smtClean="0">
                <a:solidFill>
                  <a:srgbClr val="FF0000"/>
                </a:solidFill>
              </a:rPr>
              <a:t>Seigneur,  nous voulons penser à toutes les personnes autour de nous qui souffrent, qui sont malades, qui sont seules.  Aide-nous à aller vers ces personnes pour que, cette année, leur Noël soit plus heureux.  </a:t>
            </a:r>
          </a:p>
          <a:p>
            <a:pPr marL="137160" indent="0">
              <a:buNone/>
            </a:pPr>
            <a:r>
              <a:rPr lang="fr-CA" b="1" dirty="0" smtClean="0">
                <a:solidFill>
                  <a:srgbClr val="FF0000"/>
                </a:solidFill>
              </a:rPr>
              <a:t>Seigneur, réveille nos cœurs à ton amour.</a:t>
            </a:r>
          </a:p>
          <a:p>
            <a:pPr marL="137160" indent="0">
              <a:buNone/>
            </a:pPr>
            <a:endParaRPr lang="fr-CA" b="1" dirty="0">
              <a:solidFill>
                <a:srgbClr val="FF0000"/>
              </a:solidFill>
            </a:endParaRPr>
          </a:p>
          <a:p>
            <a:pPr marL="137160" indent="0">
              <a:buNone/>
            </a:pPr>
            <a:r>
              <a:rPr lang="fr-CA" b="1" dirty="0" smtClean="0">
                <a:solidFill>
                  <a:srgbClr val="FF0000"/>
                </a:solidFill>
              </a:rPr>
              <a:t>Tous :  Seigneur, réveille nos cœurs à ton amour.</a:t>
            </a:r>
            <a:endParaRPr lang="fr-FR" b="1" dirty="0">
              <a:solidFill>
                <a:srgbClr val="FF0000"/>
              </a:solidFill>
            </a:endParaRPr>
          </a:p>
        </p:txBody>
      </p:sp>
    </p:spTree>
    <p:extLst>
      <p:ext uri="{BB962C8B-B14F-4D97-AF65-F5344CB8AC3E}">
        <p14:creationId xmlns:p14="http://schemas.microsoft.com/office/powerpoint/2010/main" val="39429142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838200"/>
            <a:ext cx="8229600" cy="4709160"/>
          </a:xfrm>
        </p:spPr>
        <p:txBody>
          <a:bodyPr/>
          <a:lstStyle/>
          <a:p>
            <a:pPr marL="137160" indent="0">
              <a:buNone/>
            </a:pPr>
            <a:endParaRPr lang="fr-CA" b="1" dirty="0">
              <a:solidFill>
                <a:srgbClr val="FF0000"/>
              </a:solidFill>
            </a:endParaRPr>
          </a:p>
          <a:p>
            <a:pPr marL="137160" indent="0">
              <a:buNone/>
            </a:pPr>
            <a:r>
              <a:rPr lang="fr-CA" b="1" dirty="0" smtClean="0">
                <a:solidFill>
                  <a:srgbClr val="FF0000"/>
                </a:solidFill>
              </a:rPr>
              <a:t>Seigneur notre Dieu, tu nous invites à faire preuve de bonté, d’amour, de joie et de respect pendant les prochaines semaines.  Aide-nous à te faire une place dans nos cœurs à tous les jours.  Donne-nous la force de nous ouvrir aux autres afin d’arriver à Noël avec un cœur aimant.  Amen</a:t>
            </a:r>
            <a:endParaRPr lang="fr-FR" b="1" dirty="0">
              <a:solidFill>
                <a:srgbClr val="FF0000"/>
              </a:solidFill>
            </a:endParaRPr>
          </a:p>
        </p:txBody>
      </p:sp>
    </p:spTree>
    <p:extLst>
      <p:ext uri="{BB962C8B-B14F-4D97-AF65-F5344CB8AC3E}">
        <p14:creationId xmlns:p14="http://schemas.microsoft.com/office/powerpoint/2010/main" val="21138705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ZoneTexte 1"/>
          <p:cNvSpPr txBox="1"/>
          <p:nvPr/>
        </p:nvSpPr>
        <p:spPr>
          <a:xfrm>
            <a:off x="457200" y="1066800"/>
            <a:ext cx="8305800" cy="3108543"/>
          </a:xfrm>
          <a:prstGeom prst="rect">
            <a:avLst/>
          </a:prstGeom>
          <a:noFill/>
        </p:spPr>
        <p:txBody>
          <a:bodyPr wrap="square" rtlCol="0">
            <a:spAutoFit/>
          </a:bodyPr>
          <a:lstStyle/>
          <a:p>
            <a:r>
              <a:rPr lang="fr-CA" sz="2800" b="1" dirty="0" smtClean="0">
                <a:solidFill>
                  <a:srgbClr val="FF0000"/>
                </a:solidFill>
              </a:rPr>
              <a:t>Ensemble, formons une chaîne humaine en tenant la main du partenaire à ta gauche et celui à ta droite. Elle représente l’union de nos forces et talents ainsi que notre engagement à faire une différence ensemble.</a:t>
            </a:r>
          </a:p>
          <a:p>
            <a:endParaRPr lang="fr-CA" sz="2800" b="1" dirty="0">
              <a:solidFill>
                <a:srgbClr val="FF0000"/>
              </a:solidFill>
            </a:endParaRPr>
          </a:p>
          <a:p>
            <a:r>
              <a:rPr lang="fr-CA" sz="2800" b="1" dirty="0" smtClean="0">
                <a:solidFill>
                  <a:srgbClr val="FF0000"/>
                </a:solidFill>
              </a:rPr>
              <a:t>Récitons la belle prière du Notre Père.</a:t>
            </a:r>
            <a:endParaRPr lang="fr-FR" sz="2800" b="1" dirty="0">
              <a:solidFill>
                <a:srgbClr val="FF0000"/>
              </a:solidFill>
            </a:endParaRPr>
          </a:p>
        </p:txBody>
      </p:sp>
    </p:spTree>
    <p:extLst>
      <p:ext uri="{BB962C8B-B14F-4D97-AF65-F5344CB8AC3E}">
        <p14:creationId xmlns:p14="http://schemas.microsoft.com/office/powerpoint/2010/main" val="16198752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76400"/>
            <a:ext cx="8229600" cy="4709160"/>
          </a:xfrm>
        </p:spPr>
        <p:txBody>
          <a:bodyPr/>
          <a:lstStyle/>
          <a:p>
            <a:pPr marL="137160" indent="0">
              <a:buNone/>
            </a:pPr>
            <a:r>
              <a:rPr lang="fr-CA" b="1" dirty="0" smtClean="0">
                <a:solidFill>
                  <a:srgbClr val="FF0000"/>
                </a:solidFill>
              </a:rPr>
              <a:t>Seigneur, nous te demandons de nous bénir tout au long de l’Avent.  Tu es bienvenue chez nous. Notre porte est grand ouverte.  Entre et transforme nos vies de ton amour infini.  Nous te le demandons par Jésus-Christ, notre Seigneur, Amen.</a:t>
            </a:r>
          </a:p>
          <a:p>
            <a:pPr marL="137160" indent="0">
              <a:buNone/>
            </a:pPr>
            <a:endParaRPr lang="fr-CA" b="1" dirty="0">
              <a:solidFill>
                <a:srgbClr val="FF0000"/>
              </a:solidFill>
            </a:endParaRPr>
          </a:p>
          <a:p>
            <a:pPr marL="137160" indent="0">
              <a:buNone/>
            </a:pPr>
            <a:r>
              <a:rPr lang="fr-CA" b="1" dirty="0" smtClean="0">
                <a:solidFill>
                  <a:srgbClr val="FF0000"/>
                </a:solidFill>
              </a:rPr>
              <a:t>Chant de sortie :  T’es </a:t>
            </a:r>
            <a:r>
              <a:rPr lang="fr-CA" b="1" dirty="0" smtClean="0">
                <a:solidFill>
                  <a:srgbClr val="FF0000"/>
                </a:solidFill>
              </a:rPr>
              <a:t>bienvenu </a:t>
            </a:r>
            <a:r>
              <a:rPr lang="fr-CA" b="1" dirty="0" smtClean="0">
                <a:solidFill>
                  <a:srgbClr val="FF0000"/>
                </a:solidFill>
              </a:rPr>
              <a:t>chez moi!</a:t>
            </a:r>
          </a:p>
          <a:p>
            <a:pPr marL="137160" indent="0">
              <a:buNone/>
            </a:pPr>
            <a:endParaRPr lang="fr-CA" b="1" dirty="0">
              <a:solidFill>
                <a:srgbClr val="FF0000"/>
              </a:solidFill>
            </a:endParaRPr>
          </a:p>
          <a:p>
            <a:pPr marL="137160" indent="0">
              <a:buNone/>
            </a:pPr>
            <a:r>
              <a:rPr lang="fr-CA" sz="1200" b="1" dirty="0" smtClean="0">
                <a:solidFill>
                  <a:srgbClr val="FF0000"/>
                </a:solidFill>
              </a:rPr>
              <a:t>Adaptation la célébration de la Parole de la trousse de l’Avent (année A – 2010)</a:t>
            </a:r>
            <a:endParaRPr lang="fr-FR" sz="1200" b="1" dirty="0">
              <a:solidFill>
                <a:srgbClr val="FF0000"/>
              </a:solidFill>
            </a:endParaRPr>
          </a:p>
        </p:txBody>
      </p:sp>
    </p:spTree>
    <p:extLst>
      <p:ext uri="{BB962C8B-B14F-4D97-AF65-F5344CB8AC3E}">
        <p14:creationId xmlns:p14="http://schemas.microsoft.com/office/powerpoint/2010/main" val="155883039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Essentie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454</TotalTime>
  <Words>700</Words>
  <Application>Microsoft Office PowerPoint</Application>
  <PresentationFormat>Affichage à l'écran (4:3)</PresentationFormat>
  <Paragraphs>64</Paragraphs>
  <Slides>15</Slides>
  <Notes>0</Notes>
  <HiddenSlides>0</HiddenSlides>
  <MMClips>0</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Apex</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CSCNO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Carole Deslandes</dc:creator>
  <cp:lastModifiedBy>Hélène Larocque</cp:lastModifiedBy>
  <cp:revision>22</cp:revision>
  <dcterms:created xsi:type="dcterms:W3CDTF">2013-08-21T10:30:05Z</dcterms:created>
  <dcterms:modified xsi:type="dcterms:W3CDTF">2013-10-17T14:00:54Z</dcterms:modified>
</cp:coreProperties>
</file>