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1" r:id="rId3"/>
    <p:sldId id="260" r:id="rId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392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1DC22-0D96-46A0-A2B3-CC26CACE91CD}" type="datetimeFigureOut">
              <a:rPr lang="fr-CA" smtClean="0"/>
              <a:pPr/>
              <a:t>2014-03-22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3AB7F-2E6F-4D79-BE9F-2237FDE2EFE3}" type="slidenum">
              <a:rPr lang="fr-CA" smtClean="0"/>
              <a:pPr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1DC22-0D96-46A0-A2B3-CC26CACE91CD}" type="datetimeFigureOut">
              <a:rPr lang="fr-CA" smtClean="0"/>
              <a:pPr/>
              <a:t>2014-03-22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3AB7F-2E6F-4D79-BE9F-2237FDE2EFE3}" type="slidenum">
              <a:rPr lang="fr-CA" smtClean="0"/>
              <a:pPr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1DC22-0D96-46A0-A2B3-CC26CACE91CD}" type="datetimeFigureOut">
              <a:rPr lang="fr-CA" smtClean="0"/>
              <a:pPr/>
              <a:t>2014-03-22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3AB7F-2E6F-4D79-BE9F-2237FDE2EFE3}" type="slidenum">
              <a:rPr lang="fr-CA" smtClean="0"/>
              <a:pPr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1DC22-0D96-46A0-A2B3-CC26CACE91CD}" type="datetimeFigureOut">
              <a:rPr lang="fr-CA" smtClean="0"/>
              <a:pPr/>
              <a:t>2014-03-22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3AB7F-2E6F-4D79-BE9F-2237FDE2EFE3}" type="slidenum">
              <a:rPr lang="fr-CA" smtClean="0"/>
              <a:pPr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1DC22-0D96-46A0-A2B3-CC26CACE91CD}" type="datetimeFigureOut">
              <a:rPr lang="fr-CA" smtClean="0"/>
              <a:pPr/>
              <a:t>2014-03-22</a:t>
            </a:fld>
            <a:endParaRPr lang="fr-CA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3AB7F-2E6F-4D79-BE9F-2237FDE2EFE3}" type="slidenum">
              <a:rPr lang="fr-CA" smtClean="0"/>
              <a:pPr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1DC22-0D96-46A0-A2B3-CC26CACE91CD}" type="datetimeFigureOut">
              <a:rPr lang="fr-CA" smtClean="0"/>
              <a:pPr/>
              <a:t>2014-03-22</a:t>
            </a:fld>
            <a:endParaRPr lang="fr-CA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3AB7F-2E6F-4D79-BE9F-2237FDE2EFE3}" type="slidenum">
              <a:rPr lang="fr-CA" smtClean="0"/>
              <a:pPr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1DC22-0D96-46A0-A2B3-CC26CACE91CD}" type="datetimeFigureOut">
              <a:rPr lang="fr-CA" smtClean="0"/>
              <a:pPr/>
              <a:t>2014-03-22</a:t>
            </a:fld>
            <a:endParaRPr lang="fr-CA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3AB7F-2E6F-4D79-BE9F-2237FDE2EFE3}" type="slidenum">
              <a:rPr lang="fr-CA" smtClean="0"/>
              <a:pPr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1DC22-0D96-46A0-A2B3-CC26CACE91CD}" type="datetimeFigureOut">
              <a:rPr lang="fr-CA" smtClean="0"/>
              <a:pPr/>
              <a:t>2014-03-22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3AB7F-2E6F-4D79-BE9F-2237FDE2EFE3}" type="slidenum">
              <a:rPr lang="fr-CA" smtClean="0"/>
              <a:pPr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1DC22-0D96-46A0-A2B3-CC26CACE91CD}" type="datetimeFigureOut">
              <a:rPr lang="fr-CA" smtClean="0"/>
              <a:pPr/>
              <a:t>2014-03-22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3AB7F-2E6F-4D79-BE9F-2237FDE2EFE3}" type="slidenum">
              <a:rPr lang="fr-CA" smtClean="0"/>
              <a:pPr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1DC22-0D96-46A0-A2B3-CC26CACE91CD}" type="datetimeFigureOut">
              <a:rPr lang="fr-CA" smtClean="0"/>
              <a:pPr/>
              <a:t>2014-03-22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3AB7F-2E6F-4D79-BE9F-2237FDE2EFE3}" type="slidenum">
              <a:rPr lang="fr-CA" smtClean="0"/>
              <a:pPr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1DC22-0D96-46A0-A2B3-CC26CACE91CD}" type="datetimeFigureOut">
              <a:rPr lang="fr-CA" smtClean="0"/>
              <a:pPr/>
              <a:t>2014-03-22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3AB7F-2E6F-4D79-BE9F-2237FDE2EFE3}" type="slidenum">
              <a:rPr lang="fr-CA" smtClean="0"/>
              <a:pPr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91DC22-0D96-46A0-A2B3-CC26CACE91CD}" type="datetimeFigureOut">
              <a:rPr lang="fr-CA" smtClean="0"/>
              <a:pPr/>
              <a:t>2014-03-22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83AB7F-2E6F-4D79-BE9F-2237FDE2EFE3}" type="slidenum">
              <a:rPr lang="fr-CA" smtClean="0"/>
              <a:pPr/>
              <a:t>‹N°›</a:t>
            </a:fld>
            <a:endParaRPr lang="fr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a/url?sa=i&amp;rct=j&amp;q=un+moine+hindou+meditation&amp;source=images&amp;cd=&amp;cad=rja&amp;docid=ya9Eusgd3P6Y9M&amp;tbnid=p1JKAv6Nn-uNNM:&amp;ved=0CAUQjRw&amp;url=http://www.meditationchretienne.ca/racines/john_main.htm&amp;ei=7z0lUvXFItS54AOtwoG4Dw&amp;bvm=bv.51495398,d.cWc&amp;psig=AFQjCNHw3x0V_uSappPMywGOzaJPTgPCYw&amp;ust=1378258757331972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hyperlink" Target="http://www.google.ca/url?sa=i&amp;rct=j&amp;q=malaisie&amp;source=images&amp;cd=&amp;docid=7ipLcy4xyj1AVM&amp;tbnid=iBaG2PiU4hcVTM:&amp;ved=0CAUQjRw&amp;url=http://traveller-in-hijab.com/infos-malaisie/&amp;ei=HCYlUp2GKoHl4AO2tIHIBw&amp;bvm=bv.51495398,d.cWc&amp;psig=AFQjCNFI7Qm48U2107hk0sAoNNgYhQLQsg&amp;ust=1378252638198039" TargetMode="External"/><Relationship Id="rId3" Type="http://schemas.openxmlformats.org/officeDocument/2006/relationships/hyperlink" Target="http://www.google.ca/url?sa=i&amp;rct=j&amp;q=londres&amp;source=images&amp;cd=&amp;cad=rja&amp;docid=5kBbNZvnEnQ15M&amp;tbnid=uX4ts2-HV0ytBM:&amp;ved=0CAUQjRw&amp;url=http://www.aeroportdolejura.com/vol-dole-londres/&amp;ei=ne4kUuPZGM7B4AOkmoHgDA&amp;bvm=bv.51495398,d.cWc&amp;psig=AFQjCNF14sAPau_8816E7Mak1GRMXjX-jQ&amp;ust=1378238166703330" TargetMode="External"/><Relationship Id="rId7" Type="http://schemas.openxmlformats.org/officeDocument/2006/relationships/hyperlink" Target="http://www.google.ca/url?sa=i&amp;source=images&amp;cd=&amp;cad=rja&amp;docid=mRwu681fzfm2UM&amp;tbnid=MWHU8qC7LrFqmM:&amp;ved=0CAgQjRwwAA&amp;url=http://cuabroad.cua.edu/programs/ireland/UCD.cfm&amp;ei=t_IkUrCiO4m1sASSqoCwCg&amp;psig=AFQjCNElfIoBSKH5lDIhLn_2SKEYnvNuXw&amp;ust=1378239544066352" TargetMode="External"/><Relationship Id="rId12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hyperlink" Target="http://www.google.ca/url?sa=i&amp;rct=j&amp;q=londres&amp;source=images&amp;cd=&amp;cad=rja&amp;docid=IUj2V7pn4RqNYM&amp;tbnid=MMqk1zNrRGHiFM:&amp;ved=0CAUQjRw&amp;url=http://www.atc-routesdumonde.com/fr/Paris-Sud/&amp;ei=zO0kUo-cFsWv4APHpICIDA&amp;bvm=bv.51495398,d.cWc&amp;psig=AFQjCNF14sAPau_8816E7Mak1GRMXjX-jQ&amp;ust=1378238166703330" TargetMode="External"/><Relationship Id="rId5" Type="http://schemas.openxmlformats.org/officeDocument/2006/relationships/hyperlink" Target="http://www.google.ca/url?sa=i&amp;rct=j&amp;q=arm%C3%A9e+britannique&amp;source=images&amp;cd=&amp;docid=qUHxLbycxu8jHM&amp;tbnid=8eewjilC512OdM:&amp;ved=0CAUQjRw&amp;url=http://www.wat.tv/video/gardes-armee-britannique-ont-559a5_4300r_.html&amp;ei=A_EkUo_xFri44AO8qIC4Dg&amp;bvm=bv.51495398,d.cWc&amp;psig=AFQjCNHpnoaytfHPI9i10H_Tk_3VUCsC3Q&amp;ust=1378239054102155" TargetMode="External"/><Relationship Id="rId10" Type="http://schemas.openxmlformats.org/officeDocument/2006/relationships/image" Target="../media/image7.jpeg"/><Relationship Id="rId4" Type="http://schemas.openxmlformats.org/officeDocument/2006/relationships/image" Target="../media/image4.jpeg"/><Relationship Id="rId9" Type="http://schemas.openxmlformats.org/officeDocument/2006/relationships/hyperlink" Target="http://www.google.ca/url?sa=i&amp;source=images&amp;cd=&amp;cad=rja&amp;docid=fQNXBviNbKG_KM&amp;tbnid=TkJBnDYFRqR-fM:&amp;ved=0CAgQjRwwAA&amp;url=http://www.ranklogos.com/colleges-and-universities-logos/trinity-college-dublin-logo/&amp;ei=WvIkUufpD7i1sASm2oGQBQ&amp;psig=AFQjCNHqSxUwn-hXz-Dw5RK5gnzood3o2A&amp;ust=1378239450357584" TargetMode="External"/><Relationship Id="rId14" Type="http://schemas.openxmlformats.org/officeDocument/2006/relationships/image" Target="../media/image9.g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ogle.ca/url?sa=i&amp;rct=j&amp;q=&amp;esrc=s&amp;frm=1&amp;source=images&amp;cd=&amp;cad=rja&amp;docid=H4QJmw3EQ8xZFM&amp;tbnid=_U3RJvEE9jwqUM:&amp;ved=0CAUQjRw&amp;url=http://foter.com/lave/&amp;ei=Zts0UqfdAcTn2wWYkYHIDw&amp;bvm=bv.52164340,d.b2I&amp;psig=AFQjCNGqDMAK5yWF8dfk9KebYqD2p5h-8g&amp;ust=1379281456395271" TargetMode="External"/><Relationship Id="rId3" Type="http://schemas.openxmlformats.org/officeDocument/2006/relationships/image" Target="../media/image10.jpeg"/><Relationship Id="rId7" Type="http://schemas.openxmlformats.org/officeDocument/2006/relationships/image" Target="../media/image2.jpeg"/><Relationship Id="rId2" Type="http://schemas.openxmlformats.org/officeDocument/2006/relationships/hyperlink" Target="http://www.google.ca/url?sa=i&amp;rct=j&amp;q=orphelinat+malaisie+Kuala+Lumpur&amp;source=images&amp;cd=&amp;cad=rja&amp;docid=4Bw77S6D1FkgKM&amp;tbnid=vaeSDW4kArxCMM:&amp;ved=0CAUQjRw&amp;url=http://www.solibad.fr/?page_id=879&amp;ei=3jglUpiOE8_A4APdn4DYCQ&amp;bvm=bv.51495398,d.cWc&amp;psig=AFQjCNHuFaM67ytqKV6Ngm68aZ9qvxSFJw&amp;ust=137825361496791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google.ca/url?sa=i&amp;rct=j&amp;q=un+moine+hindou+meditation&amp;source=images&amp;cd=&amp;cad=rja&amp;docid=ya9Eusgd3P6Y9M&amp;tbnid=p1JKAv6Nn-uNNM:&amp;ved=0CAUQjRw&amp;url=http://www.meditationchretienne.ca/racines/john_main.htm&amp;ei=7z0lUvXFItS54AOtwoG4Dw&amp;bvm=bv.51495398,d.cWc&amp;psig=AFQjCNHw3x0V_uSappPMywGOzaJPTgPCYw&amp;ust=1378258757331972" TargetMode="External"/><Relationship Id="rId5" Type="http://schemas.openxmlformats.org/officeDocument/2006/relationships/image" Target="../media/image11.jpeg"/><Relationship Id="rId4" Type="http://schemas.openxmlformats.org/officeDocument/2006/relationships/hyperlink" Target="http://www.google.ca/url?sa=i&amp;rct=j&amp;q=un+moine+hindou+meditation&amp;source=images&amp;cd=&amp;cad=rja&amp;docid=tL4t1fpInNT-9M&amp;tbnid=zOuIsJJCfOmr8M:&amp;ved=0CAUQjRw&amp;url=http://www.sandrineandromain.eliwave.com/page1/page18/page18.html&amp;ei=QUElUv-cKMfE4AO4koHADg&amp;bvm=bv.51495398,d.cWc&amp;psig=AFQjCNHw3x0V_uSappPMywGOzaJPTgPCYw&amp;ust=1378258757331972" TargetMode="External"/><Relationship Id="rId9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2339752" y="1196752"/>
            <a:ext cx="4464496" cy="1296144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FBD4B4"/>
              </a:gs>
            </a:gsLst>
            <a:lin ang="5400000" scaled="1"/>
          </a:gradFill>
          <a:ln w="12700">
            <a:solidFill>
              <a:srgbClr val="FABF8F"/>
            </a:solidFill>
            <a:miter lim="800000"/>
            <a:headEnd/>
            <a:tailEnd/>
          </a:ln>
          <a:effectLst>
            <a:outerShdw dist="28398" dir="3806097" algn="ctr" rotWithShape="0">
              <a:srgbClr val="974706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C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  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C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         Un</a:t>
            </a:r>
            <a:r>
              <a:rPr kumimoji="0" lang="fr-CA" sz="1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GUIDE</a:t>
            </a:r>
            <a:r>
              <a:rPr kumimoji="0" lang="fr-C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spirituel important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C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          de la méditation chrétienne</a:t>
            </a:r>
            <a:r>
              <a:rPr kumimoji="0" lang="fr-CA" sz="11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Organigramme : Connecteur 3"/>
          <p:cNvSpPr/>
          <p:nvPr/>
        </p:nvSpPr>
        <p:spPr>
          <a:xfrm>
            <a:off x="8028384" y="5661248"/>
            <a:ext cx="720080" cy="720080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5" name="Image 4" descr="jm_figure_250"/>
          <p:cNvPicPr/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67544" y="548680"/>
            <a:ext cx="1296144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irc_mi" descr="http://www.meditationchretienne.ca/graph/photos/racines/john_main_200x350.jpg">
            <a:hlinkClick r:id="rId3"/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80312" y="548680"/>
            <a:ext cx="1368152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6" name="AutoShape 2"/>
          <p:cNvSpPr>
            <a:spLocks noChangeArrowheads="1"/>
          </p:cNvSpPr>
          <p:nvPr/>
        </p:nvSpPr>
        <p:spPr bwMode="auto">
          <a:xfrm>
            <a:off x="2195736" y="548680"/>
            <a:ext cx="4680520" cy="936104"/>
          </a:xfrm>
          <a:prstGeom prst="flowChartPunchedTape">
            <a:avLst/>
          </a:prstGeom>
          <a:gradFill rotWithShape="0">
            <a:gsLst>
              <a:gs pos="0">
                <a:srgbClr val="95B3D7"/>
              </a:gs>
              <a:gs pos="50000">
                <a:srgbClr val="4F81BD"/>
              </a:gs>
              <a:gs pos="100000">
                <a:srgbClr val="95B3D7"/>
              </a:gs>
            </a:gsLst>
            <a:lin ang="5400000" scaled="1"/>
          </a:gradFill>
          <a:ln w="12700">
            <a:solidFill>
              <a:srgbClr val="4F81BD"/>
            </a:solidFill>
            <a:miter lim="800000"/>
            <a:headEnd/>
            <a:tailEnd/>
          </a:ln>
          <a:effectLst>
            <a:outerShdw dist="107763" dir="18900000" algn="ctr" rotWithShape="0">
              <a:srgbClr val="F79646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CA" sz="18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Calibri" pitchFamily="34" charset="0"/>
                <a:cs typeface="Arial" pitchFamily="34" charset="0"/>
              </a:rPr>
              <a:t>          </a:t>
            </a:r>
            <a:r>
              <a:rPr kumimoji="0" lang="fr-CA" sz="24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     John Main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28" name="AutoShape 4"/>
          <p:cNvSpPr>
            <a:spLocks noChangeArrowheads="1"/>
          </p:cNvSpPr>
          <p:nvPr/>
        </p:nvSpPr>
        <p:spPr bwMode="auto">
          <a:xfrm>
            <a:off x="5148064" y="3356992"/>
            <a:ext cx="3744416" cy="1944216"/>
          </a:xfrm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CA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« À mesure que nous apprenons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CA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à enraciner le mantra dans notre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CA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conscience, nous forgeons la clé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CA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qui ouvrira la porte de la chambre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CA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secrète de notre </a:t>
            </a:r>
            <a:r>
              <a:rPr kumimoji="0" lang="fr-CA" sz="1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coeur</a:t>
            </a:r>
            <a:r>
              <a:rPr kumimoji="0" lang="fr-CA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. »</a:t>
            </a:r>
            <a:r>
              <a:rPr kumimoji="0" lang="fr-C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 </a:t>
            </a:r>
            <a:r>
              <a:rPr kumimoji="0" lang="fr-CA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John Main</a:t>
            </a:r>
            <a:endParaRPr kumimoji="0" lang="fr-CA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9" name="AutoShape 5"/>
          <p:cNvSpPr>
            <a:spLocks noChangeArrowheads="1"/>
          </p:cNvSpPr>
          <p:nvPr/>
        </p:nvSpPr>
        <p:spPr bwMode="auto">
          <a:xfrm>
            <a:off x="395536" y="2996952"/>
            <a:ext cx="3096344" cy="1800200"/>
          </a:xfrm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CA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« Apprendre à prier,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CA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c'est apprendre à vivre le plus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CA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pleinement possible dans le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CA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moment présent. »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CA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cs typeface="Arial" pitchFamily="34" charset="0"/>
              </a:rPr>
              <a:t>John Main</a:t>
            </a:r>
            <a:endParaRPr kumimoji="0" lang="fr-F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1" name="AutoShape 7"/>
          <p:cNvSpPr>
            <a:spLocks noChangeArrowheads="1"/>
          </p:cNvSpPr>
          <p:nvPr/>
        </p:nvSpPr>
        <p:spPr bwMode="auto">
          <a:xfrm>
            <a:off x="611560" y="5301208"/>
            <a:ext cx="4320480" cy="1080120"/>
          </a:xfrm>
          <a:prstGeom prst="flowChartAlternateProcess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CA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 DEUX LIVRES DE JOHN MAIN SUR LA MÉDITATION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CA" sz="11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Un mot dans le silence, un mot pour méditer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CA" sz="11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Verdana" pitchFamily="34" charset="0"/>
                <a:cs typeface="Verdana" pitchFamily="34" charset="0"/>
              </a:rPr>
              <a:t>Le chemin de la méditation</a:t>
            </a:r>
            <a:endParaRPr kumimoji="0" lang="fr-FR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21" name="Image 20"/>
          <p:cNvPicPr/>
          <p:nvPr/>
        </p:nvPicPr>
        <p:blipFill>
          <a:blip r:embed="rId5" cstate="print"/>
          <a:stretch>
            <a:fillRect/>
          </a:stretch>
        </p:blipFill>
        <p:spPr bwMode="auto">
          <a:xfrm>
            <a:off x="3635896" y="3573016"/>
            <a:ext cx="1337310" cy="990600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Flèche gauche 21"/>
          <p:cNvSpPr/>
          <p:nvPr/>
        </p:nvSpPr>
        <p:spPr>
          <a:xfrm>
            <a:off x="5652120" y="5661248"/>
            <a:ext cx="2952328" cy="484632"/>
          </a:xfrm>
          <a:prstGeom prst="leftArrow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003232" cy="648072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fr-CA" sz="1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fr-CA" sz="1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fr-CA" sz="1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fr-CA" sz="1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fr-CA" sz="1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fr-CA" sz="1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fr-CA" sz="2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Celui </a:t>
            </a:r>
            <a:r>
              <a:rPr lang="fr-CA" sz="2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qui a initié les gens à la méditation chrétienne </a:t>
            </a:r>
            <a:r>
              <a:rPr lang="fr-CA" sz="1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fr-CA" sz="1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fr-CA" sz="1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fr-CA" sz="1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fr-CA" sz="1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</a:t>
            </a:r>
            <a:br>
              <a:rPr lang="fr-CA" sz="1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fr-CA" sz="18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Organigramme : Connecteur 3"/>
          <p:cNvSpPr/>
          <p:nvPr/>
        </p:nvSpPr>
        <p:spPr>
          <a:xfrm>
            <a:off x="8028384" y="5661248"/>
            <a:ext cx="720080" cy="720080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251520" y="1628800"/>
            <a:ext cx="8496944" cy="4945760"/>
          </a:xfrm>
          <a:noFill/>
          <a:ln w="9525">
            <a:noFill/>
          </a:ln>
        </p:spPr>
        <p:txBody>
          <a:bodyPr>
            <a:normAutofit/>
          </a:bodyPr>
          <a:lstStyle/>
          <a:p>
            <a:pPr>
              <a:buNone/>
            </a:pPr>
            <a:r>
              <a:rPr lang="fr-CA" sz="1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                                           </a:t>
            </a:r>
            <a:r>
              <a:rPr lang="fr-CA" sz="18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Parcours de John Main…</a:t>
            </a:r>
          </a:p>
          <a:p>
            <a:pPr>
              <a:buNone/>
            </a:pPr>
            <a:r>
              <a:rPr lang="fr-CA" sz="1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                        </a:t>
            </a:r>
          </a:p>
          <a:p>
            <a:pPr>
              <a:buNone/>
            </a:pPr>
            <a:endParaRPr lang="fr-CA" sz="14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r>
              <a:rPr lang="fr-CA" sz="1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                                                        </a:t>
            </a:r>
          </a:p>
          <a:p>
            <a:pPr>
              <a:buNone/>
            </a:pPr>
            <a:r>
              <a:rPr lang="fr-CA" sz="14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                                                                         </a:t>
            </a:r>
            <a:r>
              <a:rPr lang="fr-CA" sz="1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2 -                            2 - Il s’engage dans l’armée.</a:t>
            </a:r>
          </a:p>
          <a:p>
            <a:pPr>
              <a:buNone/>
            </a:pPr>
            <a:r>
              <a:rPr lang="fr-CA" sz="1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                                                                                                                                          (Fin de la 2</a:t>
            </a:r>
            <a:r>
              <a:rPr lang="fr-CA" sz="1000" b="1" baseline="30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</a:t>
            </a:r>
            <a:r>
              <a:rPr lang="fr-CA" sz="1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guerre mondiale)</a:t>
            </a:r>
            <a:endParaRPr lang="fr-CA" sz="14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r>
              <a:rPr lang="fr-CA" sz="1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1 - Il est né à Londres en 1926 </a:t>
            </a:r>
          </a:p>
          <a:p>
            <a:pPr>
              <a:buNone/>
            </a:pPr>
            <a:r>
              <a:rPr lang="fr-CA" sz="1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  dans une famille catholique irlandaise.</a:t>
            </a:r>
          </a:p>
          <a:p>
            <a:pPr>
              <a:buNone/>
            </a:pPr>
            <a:r>
              <a:rPr lang="fr-CA" sz="1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                           </a:t>
            </a:r>
          </a:p>
          <a:p>
            <a:pPr>
              <a:buNone/>
            </a:pPr>
            <a:endParaRPr lang="fr-CA" sz="12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r>
              <a:rPr lang="fr-CA" sz="1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</a:t>
            </a:r>
          </a:p>
          <a:p>
            <a:pPr>
              <a:buNone/>
            </a:pPr>
            <a:r>
              <a:rPr lang="fr-CA" sz="1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                                                  3 -  Il étudie le droit  à Trinity Collège à Dublin. </a:t>
            </a:r>
          </a:p>
          <a:p>
            <a:pPr>
              <a:buNone/>
            </a:pPr>
            <a:r>
              <a:rPr lang="fr-CA" sz="1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                                                         Une fois diplômé, il entre au </a:t>
            </a:r>
          </a:p>
          <a:p>
            <a:pPr>
              <a:buNone/>
            </a:pPr>
            <a:r>
              <a:rPr lang="fr-CA" sz="1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                                                         Ministère des Affaires étrangères. </a:t>
            </a:r>
          </a:p>
          <a:p>
            <a:pPr>
              <a:buNone/>
            </a:pPr>
            <a:endParaRPr lang="fr-CA" sz="10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endParaRPr lang="fr-CA" sz="10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r>
              <a:rPr lang="fr-CA" sz="1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               </a:t>
            </a:r>
          </a:p>
          <a:p>
            <a:pPr>
              <a:buNone/>
            </a:pPr>
            <a:endParaRPr lang="fr-CA" sz="10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endParaRPr lang="fr-CA" sz="10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>
              <a:buNone/>
            </a:pPr>
            <a:r>
              <a:rPr lang="fr-CA" sz="10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r-CA" sz="1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               4 -  Il est affecté en Malaisie </a:t>
            </a:r>
          </a:p>
          <a:p>
            <a:pPr>
              <a:buNone/>
            </a:pPr>
            <a:r>
              <a:rPr lang="fr-CA" sz="1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                       auprès du Gouverneur </a:t>
            </a:r>
          </a:p>
          <a:p>
            <a:pPr>
              <a:buNone/>
            </a:pPr>
            <a:r>
              <a:rPr lang="fr-CA" sz="1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                       et il étudie le chinois. </a:t>
            </a:r>
            <a:r>
              <a:rPr lang="fr-CA" sz="1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fr-CA" sz="12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fr-CA" sz="1200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5" name="Image 4" descr="jm_figure_250"/>
          <p:cNvPicPr/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3851920" y="2132856"/>
            <a:ext cx="1296144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irc_mi" descr="http://www.aeroportdolejura.com/wp-content/uploads/2012/02/Londres1.jpg">
            <a:hlinkClick r:id="rId3"/>
          </p:cNvPr>
          <p:cNvPicPr/>
          <p:nvPr/>
        </p:nvPicPr>
        <p:blipFill>
          <a:blip r:embed="rId4" cstate="print"/>
          <a:srcRect l="3727" t="4467" r="15385" b="7692"/>
          <a:stretch>
            <a:fillRect/>
          </a:stretch>
        </p:blipFill>
        <p:spPr bwMode="auto">
          <a:xfrm>
            <a:off x="467544" y="1844824"/>
            <a:ext cx="1728192" cy="1163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irc_mi" descr="http://s4.wat.fr/f/gardes-armee-britannique-ont_559a5_480x270_26plk4.jpg">
            <a:hlinkClick r:id="rId5"/>
          </p:cNvPr>
          <p:cNvPicPr/>
          <p:nvPr/>
        </p:nvPicPr>
        <p:blipFill>
          <a:blip r:embed="rId6" cstate="print"/>
          <a:srcRect l="27622" t="10355" r="29368" b="26627"/>
          <a:stretch>
            <a:fillRect/>
          </a:stretch>
        </p:blipFill>
        <p:spPr bwMode="auto">
          <a:xfrm>
            <a:off x="6948264" y="1844824"/>
            <a:ext cx="976898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rc_mi" descr="http://cuabroad.cua.edu/res/images/Dublin%202.jpg">
            <a:hlinkClick r:id="rId7"/>
          </p:cNvPr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588224" y="4005064"/>
            <a:ext cx="1600200" cy="1097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irc_mi" descr="http://www.ranklogos.com/wp-content/uploads/2012/06/trinity-college-dublin.jpg">
            <a:hlinkClick r:id="rId9"/>
          </p:cNvPr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372200" y="4797152"/>
            <a:ext cx="103251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irc_mi" descr="http://www.atc-routesdumonde.com/medias/vignette-170x125/voyages-2014/londres.jpg">
            <a:hlinkClick r:id="rId11"/>
          </p:cNvPr>
          <p:cNvPicPr/>
          <p:nvPr/>
        </p:nvPicPr>
        <p:blipFill>
          <a:blip r:embed="rId12" cstate="print"/>
          <a:srcRect r="38214" b="60898"/>
          <a:stretch>
            <a:fillRect/>
          </a:stretch>
        </p:blipFill>
        <p:spPr bwMode="auto">
          <a:xfrm>
            <a:off x="971600" y="4221088"/>
            <a:ext cx="75057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irc_mi" descr="http://traveller-in-hijab.com/wp-content/uploads/2013/03/carte-malaisie.gif">
            <a:hlinkClick r:id="rId13"/>
          </p:cNvPr>
          <p:cNvPicPr/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923928" y="5445224"/>
            <a:ext cx="1224136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644008" y="404664"/>
            <a:ext cx="4176464" cy="2592288"/>
          </a:xfrm>
          <a:prstGeom prst="rect">
            <a:avLst/>
          </a:prstGeom>
          <a:solidFill>
            <a:schemeClr val="bg1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CA" sz="1400" b="1" dirty="0" smtClean="0">
              <a:solidFill>
                <a:srgbClr val="C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CA" sz="1400" b="1" dirty="0" smtClean="0">
              <a:solidFill>
                <a:srgbClr val="C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CA" sz="1400" b="1" dirty="0" smtClean="0">
              <a:solidFill>
                <a:srgbClr val="C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CA" sz="1400" b="1" dirty="0" smtClean="0">
              <a:solidFill>
                <a:srgbClr val="C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CA" sz="1400" b="1" dirty="0" smtClean="0">
              <a:solidFill>
                <a:srgbClr val="C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CA" sz="1400" b="1" dirty="0" smtClean="0">
              <a:solidFill>
                <a:srgbClr val="C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fr-CA" sz="14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2- ENSEIGNEMENT</a:t>
            </a:r>
          </a:p>
          <a:p>
            <a:r>
              <a:rPr lang="fr-CA" sz="10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Après son retour en Europe, </a:t>
            </a:r>
          </a:p>
          <a:p>
            <a:r>
              <a:rPr lang="fr-CA" sz="10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il enseigne le droit </a:t>
            </a:r>
          </a:p>
          <a:p>
            <a:r>
              <a:rPr lang="fr-CA" sz="10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internationale durant quelques</a:t>
            </a:r>
          </a:p>
          <a:p>
            <a:r>
              <a:rPr lang="fr-CA" sz="10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années. </a:t>
            </a:r>
          </a:p>
          <a:p>
            <a:endParaRPr lang="fr-CA" sz="10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CA" sz="10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CA" sz="10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CA" sz="10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fr-CA" sz="14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MOINE BÉNÉDICTIN</a:t>
            </a:r>
          </a:p>
          <a:p>
            <a:r>
              <a:rPr lang="fr-CA" sz="10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John Main laisse tout et devient </a:t>
            </a:r>
          </a:p>
          <a:p>
            <a:r>
              <a:rPr lang="fr-CA" sz="10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moine bénédictin à Londres.</a:t>
            </a:r>
          </a:p>
          <a:p>
            <a:endParaRPr lang="fr-CA" sz="10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CA" sz="10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CA" sz="10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CA" sz="10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CA" sz="10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CA" sz="10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CA" sz="10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CA" sz="10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CA" sz="10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CA" sz="1000" b="1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Organigramme : Connecteur 5"/>
          <p:cNvSpPr/>
          <p:nvPr/>
        </p:nvSpPr>
        <p:spPr>
          <a:xfrm>
            <a:off x="8316416" y="5661248"/>
            <a:ext cx="432048" cy="720080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" name="Rectangle 1"/>
          <p:cNvSpPr/>
          <p:nvPr/>
        </p:nvSpPr>
        <p:spPr>
          <a:xfrm>
            <a:off x="395536" y="404664"/>
            <a:ext cx="4104456" cy="2592288"/>
          </a:xfrm>
          <a:prstGeom prst="rect">
            <a:avLst/>
          </a:prstGeom>
          <a:solidFill>
            <a:schemeClr val="bg1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CA" sz="12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CA" sz="12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CA" sz="12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CA" sz="12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CA" sz="12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CA" sz="12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CA" sz="12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CA" sz="12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CA" sz="12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CA" sz="12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CA" sz="12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CA" sz="12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CA" sz="12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CA" sz="12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CA" sz="12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CA" sz="12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CA" sz="12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CA" sz="1400" b="1" dirty="0" smtClean="0">
              <a:solidFill>
                <a:srgbClr val="C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fr-CA" sz="14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1 - RENCONTRE</a:t>
            </a:r>
          </a:p>
          <a:p>
            <a:r>
              <a:rPr lang="fr-CA" sz="10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Pour son travail, il rencontre un moine indou qui dirige un orphelinat en Malaisie.</a:t>
            </a:r>
          </a:p>
          <a:p>
            <a:endParaRPr lang="fr-CA" sz="12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CA" sz="12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CA" sz="12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CA" sz="12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CA" sz="12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CA" sz="12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fr-CA" sz="10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John Main apprend à </a:t>
            </a:r>
          </a:p>
          <a:p>
            <a:r>
              <a:rPr lang="fr-CA" sz="10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méditer avec ce moine </a:t>
            </a:r>
          </a:p>
          <a:p>
            <a:r>
              <a:rPr lang="fr-CA" sz="10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qu’il rencontre régulièrement</a:t>
            </a:r>
          </a:p>
          <a:p>
            <a:r>
              <a:rPr lang="fr-CA" sz="10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lors de son séjour en Malaisie.</a:t>
            </a:r>
          </a:p>
          <a:p>
            <a:endParaRPr lang="fr-CA" sz="12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CA" sz="12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CA" sz="12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CA" sz="12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CA" sz="12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CA" sz="12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CA" sz="12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CA" sz="12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CA" sz="12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CA" sz="12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CA" sz="12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CA" sz="12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CA" sz="12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CA" sz="12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CA" sz="12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CA" sz="12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CA" b="1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95536" y="3140968"/>
            <a:ext cx="4104456" cy="3384376"/>
          </a:xfrm>
          <a:prstGeom prst="rect">
            <a:avLst/>
          </a:prstGeom>
          <a:solidFill>
            <a:schemeClr val="bg1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CA" sz="14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CA" sz="14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CA" sz="14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CA" sz="14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CA" sz="14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CA" sz="14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CA" sz="14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fr-CA" sz="14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        </a:t>
            </a:r>
          </a:p>
          <a:p>
            <a:r>
              <a:rPr lang="fr-CA" sz="14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3 - FONDATEUR  -  1977</a:t>
            </a:r>
            <a:endParaRPr lang="fr-CA" sz="1000" b="1" dirty="0" smtClean="0">
              <a:solidFill>
                <a:srgbClr val="C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fr-CA" sz="10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En 1977, il fonde le Prieuré bénédictin </a:t>
            </a:r>
          </a:p>
          <a:p>
            <a:r>
              <a:rPr lang="fr-CA" sz="10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de Montréal, une communauté de moines </a:t>
            </a:r>
          </a:p>
          <a:p>
            <a:r>
              <a:rPr lang="fr-CA" sz="10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et de laïcs qui devint le foyer d’une fraternité</a:t>
            </a:r>
          </a:p>
          <a:p>
            <a:r>
              <a:rPr lang="fr-CA" sz="10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</a:t>
            </a:r>
            <a:r>
              <a:rPr lang="fr-CA" sz="10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nternationale </a:t>
            </a:r>
            <a:r>
              <a:rPr lang="fr-CA" sz="10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de prière et de méditation.</a:t>
            </a:r>
          </a:p>
          <a:p>
            <a:endParaRPr lang="fr-CA" sz="10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CA" sz="10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fr-CA" sz="10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Il est l’auteur du best-seller :</a:t>
            </a:r>
          </a:p>
          <a:p>
            <a:endParaRPr lang="fr-CA" sz="10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r>
              <a:rPr lang="fr-CA" sz="1100" b="1" i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« Un mot dans le silence, </a:t>
            </a:r>
          </a:p>
          <a:p>
            <a:pPr algn="ctr"/>
            <a:r>
              <a:rPr lang="fr-CA" sz="1100" b="1" i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un mot pour méditer »</a:t>
            </a:r>
          </a:p>
          <a:p>
            <a:r>
              <a:rPr lang="fr-CA" sz="14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    </a:t>
            </a:r>
          </a:p>
          <a:p>
            <a:r>
              <a:rPr lang="fr-CA" sz="14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DÉCÈS   -  1982</a:t>
            </a:r>
            <a:endParaRPr lang="fr-CA" sz="12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r>
              <a:rPr lang="fr-CA" sz="12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John Main est décédé en 1982, au Canada, dans une petite communauté d’où son enseignement a commencé à se répandre à travers le monde.</a:t>
            </a:r>
          </a:p>
          <a:p>
            <a:pPr algn="ctr"/>
            <a:endParaRPr lang="fr-CA" sz="12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endParaRPr lang="fr-CA" sz="12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endParaRPr lang="fr-CA" sz="12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endParaRPr lang="fr-CA" sz="1000" b="1" i="1" dirty="0" smtClean="0">
              <a:solidFill>
                <a:srgbClr val="C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CA" sz="10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CA" sz="10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CA" sz="10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CA" sz="10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CA" sz="10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CA" sz="10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r-CA" sz="1000" b="1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644008" y="3140968"/>
            <a:ext cx="4176464" cy="3384376"/>
          </a:xfrm>
          <a:prstGeom prst="rect">
            <a:avLst/>
          </a:prstGeom>
          <a:solidFill>
            <a:schemeClr val="bg1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sz="12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endParaRPr lang="fr-CA" sz="12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r>
              <a:rPr lang="fr-CA" sz="12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JOHN MAIN</a:t>
            </a:r>
          </a:p>
          <a:p>
            <a:pPr algn="ctr"/>
            <a:r>
              <a:rPr lang="fr-CA" sz="12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est vraiment un guide spirituel </a:t>
            </a:r>
          </a:p>
          <a:p>
            <a:pPr algn="ctr"/>
            <a:r>
              <a:rPr lang="fr-CA" sz="12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pour la méditation chrétienne.</a:t>
            </a:r>
          </a:p>
          <a:p>
            <a:pPr algn="ctr"/>
            <a:endParaRPr lang="fr-CA" sz="12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endParaRPr lang="fr-CA" sz="12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r>
              <a:rPr lang="fr-CA" sz="12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Pour lui, la méditation </a:t>
            </a:r>
          </a:p>
          <a:p>
            <a:pPr algn="ctr"/>
            <a:r>
              <a:rPr lang="fr-CA" sz="12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est une démarche d’absolue</a:t>
            </a:r>
          </a:p>
          <a:p>
            <a:pPr algn="ctr"/>
            <a:r>
              <a:rPr lang="fr-CA" sz="12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simplicité qui ne requiert</a:t>
            </a:r>
          </a:p>
          <a:p>
            <a:pPr algn="ctr"/>
            <a:r>
              <a:rPr lang="fr-CA" sz="12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qu’une seule qualité :</a:t>
            </a:r>
          </a:p>
          <a:p>
            <a:pPr algn="ctr"/>
            <a:r>
              <a:rPr lang="fr-CA" sz="12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vouloir sérieusement </a:t>
            </a:r>
          </a:p>
          <a:p>
            <a:pPr algn="ctr"/>
            <a:r>
              <a:rPr lang="fr-CA" sz="1200" b="1" dirty="0" smtClean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apprendre à méditer.</a:t>
            </a:r>
          </a:p>
          <a:p>
            <a:pPr algn="ctr"/>
            <a:endParaRPr lang="fr-CA" sz="14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endParaRPr lang="fr-CA" sz="14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endParaRPr lang="fr-CA" sz="14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fr-CA" sz="12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FICHE C – John Main, guide spirituel de la               </a:t>
            </a:r>
          </a:p>
          <a:p>
            <a:r>
              <a:rPr lang="fr-CA" sz="12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             méditation chrétienne </a:t>
            </a:r>
          </a:p>
          <a:p>
            <a:pPr algn="ctr"/>
            <a:endParaRPr lang="fr-CA" sz="1400" b="1" dirty="0" smtClean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endParaRPr lang="fr-CA" sz="1400" b="1" dirty="0">
              <a:solidFill>
                <a:schemeClr val="tx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7" name="irc_mi" descr="http://www.solibad.fr/wp-content/uploads/2012/12/Malaisie3.jpg">
            <a:hlinkClick r:id="rId2"/>
          </p:cNvPr>
          <p:cNvPicPr/>
          <p:nvPr/>
        </p:nvPicPr>
        <p:blipFill>
          <a:blip r:embed="rId3" cstate="print"/>
          <a:srcRect l="27820" r="8627"/>
          <a:stretch>
            <a:fillRect/>
          </a:stretch>
        </p:blipFill>
        <p:spPr bwMode="auto">
          <a:xfrm>
            <a:off x="755576" y="1268760"/>
            <a:ext cx="842010" cy="944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rc_mi" descr="http://www.sandrineandromain.eliwave.com/page1/page18/files/page18_13.jpg">
            <a:hlinkClick r:id="rId4"/>
          </p:cNvPr>
          <p:cNvPicPr/>
          <p:nvPr/>
        </p:nvPicPr>
        <p:blipFill>
          <a:blip r:embed="rId5" cstate="print"/>
          <a:srcRect l="9651" t="27000" r="25125" b="20750"/>
          <a:stretch>
            <a:fillRect/>
          </a:stretch>
        </p:blipFill>
        <p:spPr bwMode="auto">
          <a:xfrm>
            <a:off x="2843808" y="1484784"/>
            <a:ext cx="1047750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irc_mi" descr="http://www.meditationchretienne.ca/graph/photos/racines/john_main_200x350.jpg">
            <a:hlinkClick r:id="rId6"/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851920" y="2780928"/>
            <a:ext cx="1368152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irc_mi" descr="http://farm8.static.flickr.com/7117/6893554592_48fe1d1979_m.jpg">
            <a:hlinkClick r:id="rId8"/>
          </p:cNvPr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380312" y="1700808"/>
            <a:ext cx="1152128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372</TotalTime>
  <Words>390</Words>
  <Application>Microsoft Office PowerPoint</Application>
  <PresentationFormat>Affichage à l'écran (4:3)</PresentationFormat>
  <Paragraphs>160</Paragraphs>
  <Slides>3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4" baseType="lpstr">
      <vt:lpstr>Thème Office</vt:lpstr>
      <vt:lpstr>Diapositive 1</vt:lpstr>
      <vt:lpstr>   Celui qui a initié les gens à la méditation chrétienne       </vt:lpstr>
      <vt:lpstr>Diapositive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Therese</dc:creator>
  <cp:lastModifiedBy>Therese</cp:lastModifiedBy>
  <cp:revision>40</cp:revision>
  <dcterms:created xsi:type="dcterms:W3CDTF">2014-03-01T20:40:14Z</dcterms:created>
  <dcterms:modified xsi:type="dcterms:W3CDTF">2014-03-23T02:11:11Z</dcterms:modified>
</cp:coreProperties>
</file>